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2" r:id="rId4"/>
  </p:sldMasterIdLst>
  <p:notesMasterIdLst>
    <p:notesMasterId r:id="rId28"/>
  </p:notesMasterIdLst>
  <p:sldIdLst>
    <p:sldId id="256" r:id="rId5"/>
    <p:sldId id="297" r:id="rId6"/>
    <p:sldId id="293" r:id="rId7"/>
    <p:sldId id="261" r:id="rId8"/>
    <p:sldId id="298" r:id="rId9"/>
    <p:sldId id="299" r:id="rId10"/>
    <p:sldId id="326" r:id="rId11"/>
    <p:sldId id="296" r:id="rId12"/>
    <p:sldId id="295" r:id="rId13"/>
    <p:sldId id="269" r:id="rId14"/>
    <p:sldId id="268" r:id="rId15"/>
    <p:sldId id="266" r:id="rId16"/>
    <p:sldId id="302" r:id="rId17"/>
    <p:sldId id="303" r:id="rId18"/>
    <p:sldId id="275" r:id="rId19"/>
    <p:sldId id="301" r:id="rId20"/>
    <p:sldId id="300" r:id="rId21"/>
    <p:sldId id="265" r:id="rId22"/>
    <p:sldId id="325" r:id="rId23"/>
    <p:sldId id="257" r:id="rId24"/>
    <p:sldId id="259" r:id="rId25"/>
    <p:sldId id="258" r:id="rId26"/>
    <p:sldId id="26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A4EA"/>
    <a:srgbClr val="95B9DB"/>
    <a:srgbClr val="0F14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54F6B6-EDA3-DC4A-B13F-0B17D9BA8A6F}" v="23" dt="2026-01-12T09:56:18.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p:restoredTop sz="87840"/>
  </p:normalViewPr>
  <p:slideViewPr>
    <p:cSldViewPr snapToGrid="0">
      <p:cViewPr varScale="1">
        <p:scale>
          <a:sx n="106" d="100"/>
          <a:sy n="106" d="100"/>
        </p:scale>
        <p:origin x="14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VANBATTISTA CALIFANO" userId="b34ada96-0f40-4b79-beaa-e36704088816" providerId="ADAL" clId="{5B77A92C-DB07-52EA-A203-2C3BB156FB77}"/>
    <pc:docChg chg="addSld delSld modSld sldOrd">
      <pc:chgData name="GIOVANBATTISTA CALIFANO" userId="b34ada96-0f40-4b79-beaa-e36704088816" providerId="ADAL" clId="{5B77A92C-DB07-52EA-A203-2C3BB156FB77}" dt="2026-01-09T12:10:42.912" v="19" actId="2696"/>
      <pc:docMkLst>
        <pc:docMk/>
      </pc:docMkLst>
      <pc:sldChg chg="modAnim">
        <pc:chgData name="GIOVANBATTISTA CALIFANO" userId="b34ada96-0f40-4b79-beaa-e36704088816" providerId="ADAL" clId="{5B77A92C-DB07-52EA-A203-2C3BB156FB77}" dt="2026-01-09T11:11:16.270" v="17"/>
        <pc:sldMkLst>
          <pc:docMk/>
          <pc:sldMk cId="2964271157" sldId="261"/>
        </pc:sldMkLst>
      </pc:sldChg>
      <pc:sldChg chg="ord">
        <pc:chgData name="GIOVANBATTISTA CALIFANO" userId="b34ada96-0f40-4b79-beaa-e36704088816" providerId="ADAL" clId="{5B77A92C-DB07-52EA-A203-2C3BB156FB77}" dt="2026-01-09T11:11:02.559" v="16" actId="20578"/>
        <pc:sldMkLst>
          <pc:docMk/>
          <pc:sldMk cId="2548491703" sldId="296"/>
        </pc:sldMkLst>
      </pc:sldChg>
      <pc:sldChg chg="add ord">
        <pc:chgData name="GIOVANBATTISTA CALIFANO" userId="b34ada96-0f40-4b79-beaa-e36704088816" providerId="ADAL" clId="{5B77A92C-DB07-52EA-A203-2C3BB156FB77}" dt="2026-01-09T11:11:50.497" v="18" actId="20578"/>
        <pc:sldMkLst>
          <pc:docMk/>
          <pc:sldMk cId="2372456529" sldId="326"/>
        </pc:sldMkLst>
      </pc:sldChg>
    </pc:docChg>
  </pc:docChgLst>
  <pc:docChgLst>
    <pc:chgData name="GIOVANBATTISTA CALIFANO" userId="b34ada96-0f40-4b79-beaa-e36704088816" providerId="ADAL" clId="{6F24DC56-4296-59DE-802A-1AAB90C1185D}"/>
    <pc:docChg chg="addSld delSld modSld">
      <pc:chgData name="GIOVANBATTISTA CALIFANO" userId="b34ada96-0f40-4b79-beaa-e36704088816" providerId="ADAL" clId="{6F24DC56-4296-59DE-802A-1AAB90C1185D}" dt="2026-01-14T10:16:54.513" v="43" actId="2696"/>
      <pc:docMkLst>
        <pc:docMk/>
      </pc:docMkLst>
      <pc:sldChg chg="modSp mod">
        <pc:chgData name="GIOVANBATTISTA CALIFANO" userId="b34ada96-0f40-4b79-beaa-e36704088816" providerId="ADAL" clId="{6F24DC56-4296-59DE-802A-1AAB90C1185D}" dt="2026-01-12T09:56:26.402" v="4" actId="207"/>
        <pc:sldMkLst>
          <pc:docMk/>
          <pc:sldMk cId="1341418060" sldId="256"/>
        </pc:sldMkLst>
        <pc:spChg chg="mod">
          <ac:chgData name="GIOVANBATTISTA CALIFANO" userId="b34ada96-0f40-4b79-beaa-e36704088816" providerId="ADAL" clId="{6F24DC56-4296-59DE-802A-1AAB90C1185D}" dt="2026-01-12T09:56:26.402" v="4" actId="207"/>
          <ac:spMkLst>
            <pc:docMk/>
            <pc:sldMk cId="1341418060" sldId="256"/>
            <ac:spMk id="11" creationId="{36B7B3D1-4C2C-D5E0-A3E4-F412E7EFD834}"/>
          </ac:spMkLst>
        </pc:spChg>
      </pc:sldChg>
      <pc:sldChg chg="add del">
        <pc:chgData name="GIOVANBATTISTA CALIFANO" userId="b34ada96-0f40-4b79-beaa-e36704088816" providerId="ADAL" clId="{6F24DC56-4296-59DE-802A-1AAB90C1185D}" dt="2026-01-14T10:16:54.513" v="43" actId="2696"/>
        <pc:sldMkLst>
          <pc:docMk/>
          <pc:sldMk cId="890296026"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C508B-F486-6F4C-A08C-02A8C91953DF}" type="datetimeFigureOut">
              <a:rPr lang="en-GB" smtClean="0"/>
              <a:t>14/01/2026</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F8A1C-5E64-A94A-95E4-0227145F5433}" type="slidenum">
              <a:rPr lang="en-GB" smtClean="0"/>
              <a:t>‹N›</a:t>
            </a:fld>
            <a:endParaRPr lang="en-GB"/>
          </a:p>
        </p:txBody>
      </p:sp>
    </p:spTree>
    <p:extLst>
      <p:ext uri="{BB962C8B-B14F-4D97-AF65-F5344CB8AC3E}">
        <p14:creationId xmlns:p14="http://schemas.microsoft.com/office/powerpoint/2010/main" val="235359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BAB7C12-7AAF-7241-835D-9F6149E5A60C}" type="datetimeFigureOut">
              <a:rPr lang="en-GB" smtClean="0"/>
              <a:t>14/01/2026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416841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AB7C12-7AAF-7241-835D-9F6149E5A60C}" type="datetimeFigureOut">
              <a:rPr lang="en-GB" smtClean="0"/>
              <a:t>14/01/2026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56925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AB7C12-7AAF-7241-835D-9F6149E5A60C}" type="datetimeFigureOut">
              <a:rPr lang="en-GB" smtClean="0"/>
              <a:t>14/01/2026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310541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AB7C12-7AAF-7241-835D-9F6149E5A60C}" type="datetimeFigureOut">
              <a:rPr lang="en-GB" smtClean="0"/>
              <a:t>14/01/2026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286057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BAB7C12-7AAF-7241-835D-9F6149E5A60C}" type="datetimeFigureOut">
              <a:rPr lang="en-GB" smtClean="0"/>
              <a:t>14/01/2026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199851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BAB7C12-7AAF-7241-835D-9F6149E5A60C}" type="datetimeFigureOut">
              <a:rPr lang="en-GB" smtClean="0"/>
              <a:t>14/01/2026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7644196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BAB7C12-7AAF-7241-835D-9F6149E5A60C}" type="datetimeFigureOut">
              <a:rPr lang="en-GB" smtClean="0"/>
              <a:t>14/01/2026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17306910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BAB7C12-7AAF-7241-835D-9F6149E5A60C}" type="datetimeFigureOut">
              <a:rPr lang="en-GB" smtClean="0"/>
              <a:t>14/01/2026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139871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B7C12-7AAF-7241-835D-9F6149E5A60C}" type="datetimeFigureOut">
              <a:rPr lang="en-GB" smtClean="0"/>
              <a:t>14/01/2026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3515960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BAB7C12-7AAF-7241-835D-9F6149E5A60C}" type="datetimeFigureOut">
              <a:rPr lang="en-GB" smtClean="0"/>
              <a:t>14/01/2026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21815033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BAB7C12-7AAF-7241-835D-9F6149E5A60C}" type="datetimeFigureOut">
              <a:rPr lang="en-GB" smtClean="0"/>
              <a:t>14/01/2026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664C88-11FD-6246-871B-97D28D6544A6}" type="slidenum">
              <a:rPr lang="en-GB" smtClean="0"/>
              <a:t>‹N›</a:t>
            </a:fld>
            <a:endParaRPr lang="en-GB"/>
          </a:p>
        </p:txBody>
      </p:sp>
    </p:spTree>
    <p:extLst>
      <p:ext uri="{BB962C8B-B14F-4D97-AF65-F5344CB8AC3E}">
        <p14:creationId xmlns:p14="http://schemas.microsoft.com/office/powerpoint/2010/main" val="336542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BAB7C12-7AAF-7241-835D-9F6149E5A60C}" type="datetimeFigureOut">
              <a:rPr lang="en-GB" smtClean="0"/>
              <a:t>14/01/2026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6664C88-11FD-6246-871B-97D28D6544A6}" type="slidenum">
              <a:rPr lang="en-GB" smtClean="0"/>
              <a:t>‹N›</a:t>
            </a:fld>
            <a:endParaRPr lang="en-GB"/>
          </a:p>
        </p:txBody>
      </p:sp>
    </p:spTree>
    <p:extLst>
      <p:ext uri="{BB962C8B-B14F-4D97-AF65-F5344CB8AC3E}">
        <p14:creationId xmlns:p14="http://schemas.microsoft.com/office/powerpoint/2010/main" val="1668765029"/>
      </p:ext>
    </p:extLst>
  </p:cSld>
  <p:clrMap bg1="dk1" tx1="lt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F26B43"/>
          </p15:clr>
        </p15:guide>
        <p15:guide id="2" orient="horz" pos="1440" userDrawn="1">
          <p15:clr>
            <a:srgbClr val="F26B43"/>
          </p15:clr>
        </p15:guide>
        <p15:guide id="3" orient="horz" pos="3696" userDrawn="1">
          <p15:clr>
            <a:srgbClr val="F26B43"/>
          </p15:clr>
        </p15:guide>
        <p15:guide id="4" orient="horz" pos="432" userDrawn="1">
          <p15:clr>
            <a:srgbClr val="F26B43"/>
          </p15:clr>
        </p15:guide>
        <p15:guide id="5" orient="horz" pos="1512" userDrawn="1">
          <p15:clr>
            <a:srgbClr val="F26B43"/>
          </p15:clr>
        </p15:guide>
        <p15:guide id="6" pos="6912" userDrawn="1">
          <p15:clr>
            <a:srgbClr val="F26B43"/>
          </p15:clr>
        </p15:guide>
        <p15:guide id="7" pos="936" userDrawn="1">
          <p15:clr>
            <a:srgbClr val="F26B43"/>
          </p15:clr>
        </p15:guide>
        <p15:guide id="8"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lifano.xyz/ri" TargetMode="External"/><Relationship Id="rId2" Type="http://schemas.openxmlformats.org/officeDocument/2006/relationships/hyperlink" Target="mailto:giovanbattista.califano@unina.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BKFf5QiTqqg?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medianwatch.netlify.app/post/z_values/" TargetMode="External"/><Relationship Id="rId7" Type="http://schemas.openxmlformats.org/officeDocument/2006/relationships/hyperlink" Target="https://doi.org/10.1038/d41586-023-00288-7" TargetMode="External"/><Relationship Id="rId2" Type="http://schemas.openxmlformats.org/officeDocument/2006/relationships/hyperlink" Target="https://allea.org/portfolio-item/european-code-of-conduct-2023" TargetMode="External"/><Relationship Id="rId1" Type="http://schemas.openxmlformats.org/officeDocument/2006/relationships/slideLayout" Target="../slideLayouts/slideLayout1.xml"/><Relationship Id="rId6" Type="http://schemas.openxmlformats.org/officeDocument/2006/relationships/hyperlink" Target="https://www.nature.com/articles/d41586-025-02877-0" TargetMode="External"/><Relationship Id="rId5" Type="http://schemas.openxmlformats.org/officeDocument/2006/relationships/hyperlink" Target="https://www.buzzfeednews.com/article/stephaniemlee/brian-wansink-cornell-p-hacking" TargetMode="External"/><Relationship Id="rId4" Type="http://schemas.openxmlformats.org/officeDocument/2006/relationships/hyperlink" Target="https://research-and-innovation.ec.europa.eu/document/2b6cf7e5-36ac-41cb-aab5-0d32050143dc_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37CF1ABA-BED8-B035-AC7D-AED159085F4C}"/>
              </a:ext>
            </a:extLst>
          </p:cNvPr>
          <p:cNvSpPr txBox="1"/>
          <p:nvPr/>
        </p:nvSpPr>
        <p:spPr>
          <a:xfrm>
            <a:off x="735724" y="782825"/>
            <a:ext cx="10157396" cy="1200329"/>
          </a:xfrm>
          <a:prstGeom prst="rect">
            <a:avLst/>
          </a:prstGeom>
          <a:noFill/>
        </p:spPr>
        <p:txBody>
          <a:bodyPr wrap="none" rtlCol="0">
            <a:spAutoFit/>
          </a:bodyPr>
          <a:lstStyle/>
          <a:p>
            <a:r>
              <a:rPr lang="en-US" sz="3600" b="1" noProof="0" dirty="0"/>
              <a:t>Research Integrity:</a:t>
            </a:r>
          </a:p>
          <a:p>
            <a:r>
              <a:rPr lang="en-US" sz="3600" noProof="0" dirty="0"/>
              <a:t>Principles and Practices for Responsible Research</a:t>
            </a:r>
          </a:p>
        </p:txBody>
      </p:sp>
      <p:sp>
        <p:nvSpPr>
          <p:cNvPr id="11" name="CasellaDiTesto 10">
            <a:extLst>
              <a:ext uri="{FF2B5EF4-FFF2-40B4-BE49-F238E27FC236}">
                <a16:creationId xmlns:a16="http://schemas.microsoft.com/office/drawing/2014/main" id="{36B7B3D1-4C2C-D5E0-A3E4-F412E7EFD834}"/>
              </a:ext>
            </a:extLst>
          </p:cNvPr>
          <p:cNvSpPr txBox="1"/>
          <p:nvPr/>
        </p:nvSpPr>
        <p:spPr>
          <a:xfrm>
            <a:off x="4285246" y="4874845"/>
            <a:ext cx="3621504" cy="1123064"/>
          </a:xfrm>
          <a:prstGeom prst="rect">
            <a:avLst/>
          </a:prstGeom>
          <a:noFill/>
        </p:spPr>
        <p:txBody>
          <a:bodyPr wrap="none" rtlCol="0">
            <a:spAutoFit/>
          </a:bodyPr>
          <a:lstStyle/>
          <a:p>
            <a:pPr algn="ctr">
              <a:lnSpc>
                <a:spcPct val="150000"/>
              </a:lnSpc>
            </a:pPr>
            <a:r>
              <a:rPr lang="en-US" noProof="0" dirty="0"/>
              <a:t>Giovanbattista Califano, PhD</a:t>
            </a:r>
            <a:endParaRPr lang="en-US" sz="1400" noProof="0" dirty="0">
              <a:latin typeface="Aptos Mono" panose="020B0009020202020204" pitchFamily="49" charset="0"/>
              <a:hlinkClick r:id="rId2">
                <a:extLst>
                  <a:ext uri="{A12FA001-AC4F-418D-AE19-62706E023703}">
                    <ahyp:hlinkClr xmlns:ahyp="http://schemas.microsoft.com/office/drawing/2018/hyperlinkcolor" val="tx"/>
                  </a:ext>
                </a:extLst>
              </a:hlinkClick>
            </a:endParaRPr>
          </a:p>
          <a:p>
            <a:pPr algn="ctr">
              <a:lnSpc>
                <a:spcPct val="150000"/>
              </a:lnSpc>
            </a:pPr>
            <a:r>
              <a:rPr lang="en-US" sz="1400" noProof="0" dirty="0">
                <a:solidFill>
                  <a:srgbClr val="89A4EA"/>
                </a:solidFill>
                <a:latin typeface="Aptos Mono" panose="020B0009020202020204" pitchFamily="49" charset="0"/>
                <a:hlinkClick r:id="rId2">
                  <a:extLst>
                    <a:ext uri="{A12FA001-AC4F-418D-AE19-62706E023703}">
                      <ahyp:hlinkClr xmlns:ahyp="http://schemas.microsoft.com/office/drawing/2018/hyperlinkcolor" val="tx"/>
                    </a:ext>
                  </a:extLst>
                </a:hlinkClick>
              </a:rPr>
              <a:t>giovanbattista.califano@unina.it</a:t>
            </a:r>
            <a:endParaRPr lang="en-US" sz="1400" noProof="0" dirty="0">
              <a:solidFill>
                <a:srgbClr val="89A4EA"/>
              </a:solidFill>
              <a:latin typeface="Aptos Mono" panose="020B0009020202020204" pitchFamily="49" charset="0"/>
            </a:endParaRPr>
          </a:p>
          <a:p>
            <a:pPr algn="ctr">
              <a:lnSpc>
                <a:spcPct val="150000"/>
              </a:lnSpc>
            </a:pPr>
            <a:r>
              <a:rPr lang="en-US" sz="1400" noProof="0" dirty="0">
                <a:solidFill>
                  <a:srgbClr val="89A4EA"/>
                </a:solidFill>
                <a:latin typeface="Aptos Mono" panose="020B0009020202020204" pitchFamily="49" charset="0"/>
                <a:hlinkClick r:id="rId3">
                  <a:extLst>
                    <a:ext uri="{A12FA001-AC4F-418D-AE19-62706E023703}">
                      <ahyp:hlinkClr xmlns:ahyp="http://schemas.microsoft.com/office/drawing/2018/hyperlinkcolor" val="tx"/>
                    </a:ext>
                  </a:extLst>
                </a:hlinkClick>
              </a:rPr>
              <a:t>https://califano.xyz/</a:t>
            </a:r>
            <a:r>
              <a:rPr lang="en-US" sz="1400" noProof="0" dirty="0" err="1">
                <a:solidFill>
                  <a:srgbClr val="89A4EA"/>
                </a:solidFill>
                <a:latin typeface="Aptos Mono" panose="020B0009020202020204" pitchFamily="49" charset="0"/>
                <a:hlinkClick r:id="rId3">
                  <a:extLst>
                    <a:ext uri="{A12FA001-AC4F-418D-AE19-62706E023703}">
                      <ahyp:hlinkClr xmlns:ahyp="http://schemas.microsoft.com/office/drawing/2018/hyperlinkcolor" val="tx"/>
                    </a:ext>
                  </a:extLst>
                </a:hlinkClick>
              </a:rPr>
              <a:t>ri</a:t>
            </a:r>
            <a:endParaRPr lang="en-US" sz="1400" noProof="0" dirty="0">
              <a:solidFill>
                <a:srgbClr val="89A4EA"/>
              </a:solidFill>
              <a:latin typeface="Aptos Mono" panose="020B0009020202020204" pitchFamily="49" charset="0"/>
            </a:endParaRPr>
          </a:p>
        </p:txBody>
      </p:sp>
      <p:sp>
        <p:nvSpPr>
          <p:cNvPr id="13" name="Ovale 12">
            <a:extLst>
              <a:ext uri="{FF2B5EF4-FFF2-40B4-BE49-F238E27FC236}">
                <a16:creationId xmlns:a16="http://schemas.microsoft.com/office/drawing/2014/main" id="{9BB7D58F-3F2E-E40C-CBD3-ACF8034A517C}"/>
              </a:ext>
            </a:extLst>
          </p:cNvPr>
          <p:cNvSpPr/>
          <p:nvPr/>
        </p:nvSpPr>
        <p:spPr>
          <a:xfrm>
            <a:off x="5782338" y="3115339"/>
            <a:ext cx="627321" cy="62732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noProof="0" dirty="0">
                <a:solidFill>
                  <a:sysClr val="windowText" lastClr="000000"/>
                </a:solidFill>
              </a:rPr>
              <a:t>1</a:t>
            </a:r>
          </a:p>
        </p:txBody>
      </p:sp>
    </p:spTree>
    <p:extLst>
      <p:ext uri="{BB962C8B-B14F-4D97-AF65-F5344CB8AC3E}">
        <p14:creationId xmlns:p14="http://schemas.microsoft.com/office/powerpoint/2010/main" val="134141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0E3F8E19-C6B0-3B7D-01DE-E26B6E44C49E}"/>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5AA1EB24-3DDB-740D-3F6F-DAC709D243FB}"/>
              </a:ext>
            </a:extLst>
          </p:cNvPr>
          <p:cNvSpPr txBox="1"/>
          <p:nvPr/>
        </p:nvSpPr>
        <p:spPr>
          <a:xfrm>
            <a:off x="2097087" y="214313"/>
            <a:ext cx="7762510" cy="400110"/>
          </a:xfrm>
          <a:prstGeom prst="rect">
            <a:avLst/>
          </a:prstGeom>
          <a:noFill/>
        </p:spPr>
        <p:txBody>
          <a:bodyPr wrap="none" rtlCol="0">
            <a:spAutoFit/>
          </a:bodyPr>
          <a:lstStyle/>
          <a:p>
            <a:r>
              <a:rPr lang="en-US" sz="2000" noProof="0" dirty="0"/>
              <a:t>From Brian Wansink’s blog post: </a:t>
            </a:r>
            <a:r>
              <a:rPr lang="en-US" sz="2000" i="1" noProof="0" dirty="0"/>
              <a:t>The grad student who never said ‘no’</a:t>
            </a:r>
            <a:endParaRPr lang="en-US" sz="2000" noProof="0" dirty="0"/>
          </a:p>
        </p:txBody>
      </p:sp>
      <p:sp>
        <p:nvSpPr>
          <p:cNvPr id="6" name="Rettangolo 5">
            <a:extLst>
              <a:ext uri="{FF2B5EF4-FFF2-40B4-BE49-F238E27FC236}">
                <a16:creationId xmlns:a16="http://schemas.microsoft.com/office/drawing/2014/main" id="{AA471B35-F5EA-4463-35B1-22760948E7B5}"/>
              </a:ext>
            </a:extLst>
          </p:cNvPr>
          <p:cNvSpPr/>
          <p:nvPr/>
        </p:nvSpPr>
        <p:spPr>
          <a:xfrm>
            <a:off x="2097087" y="771585"/>
            <a:ext cx="7997826" cy="60864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0" tIns="180000" rIns="270000" bIns="180000" rtlCol="0" anchor="ctr"/>
          <a:lstStyle/>
          <a:p>
            <a:pPr algn="just"/>
            <a:r>
              <a:rPr lang="en-US" sz="2000" noProof="0" dirty="0">
                <a:solidFill>
                  <a:schemeClr val="bg1">
                    <a:lumMod val="65000"/>
                    <a:lumOff val="35000"/>
                  </a:schemeClr>
                </a:solidFill>
                <a:highlight>
                  <a:srgbClr val="FFFF00"/>
                </a:highlight>
                <a:latin typeface="Aptos Light" panose="020B0004020202020204" pitchFamily="34" charset="0"/>
              </a:rPr>
              <a:t>When she arrived, I gave her a data set of a self-funded, failed study which had null results </a:t>
            </a:r>
            <a:r>
              <a:rPr lang="en-US" sz="2000" noProof="0" dirty="0">
                <a:solidFill>
                  <a:schemeClr val="bg1">
                    <a:lumMod val="65000"/>
                    <a:lumOff val="35000"/>
                  </a:schemeClr>
                </a:solidFill>
                <a:latin typeface="Aptos Light" panose="020B0004020202020204" pitchFamily="34" charset="0"/>
              </a:rPr>
              <a:t>(it was a one month study in an all-you-can-eat Italian restaurant buffet where we had charged some people ½ as much as others). </a:t>
            </a:r>
            <a:r>
              <a:rPr lang="en-US" sz="2000" noProof="0" dirty="0">
                <a:solidFill>
                  <a:schemeClr val="bg1">
                    <a:lumMod val="65000"/>
                    <a:lumOff val="35000"/>
                  </a:schemeClr>
                </a:solidFill>
                <a:highlight>
                  <a:srgbClr val="FFFF00"/>
                </a:highlight>
                <a:latin typeface="Aptos Light" panose="020B0004020202020204" pitchFamily="34" charset="0"/>
              </a:rPr>
              <a:t>I said, "This cost us a lot of time and our own money to collect. There's got to be something here we can salvage because it's a cool (rich &amp; unique) data set. </a:t>
            </a:r>
            <a:r>
              <a:rPr lang="en-US" sz="2000" noProof="0" dirty="0">
                <a:solidFill>
                  <a:schemeClr val="bg1">
                    <a:lumMod val="65000"/>
                    <a:lumOff val="35000"/>
                  </a:schemeClr>
                </a:solidFill>
                <a:latin typeface="Aptos Light" panose="020B0004020202020204" pitchFamily="34" charset="0"/>
              </a:rPr>
              <a:t>I had three ideas for potential Plan B, C, &amp; D directions (since Plan A had failed). I told her what the analyses should be and what the tables should look like. I then asked her if she wanted to do them.</a:t>
            </a:r>
          </a:p>
          <a:p>
            <a:pPr algn="just"/>
            <a:endParaRPr lang="en-US" sz="2000" noProof="0" dirty="0">
              <a:solidFill>
                <a:schemeClr val="bg1">
                  <a:lumMod val="65000"/>
                  <a:lumOff val="35000"/>
                </a:schemeClr>
              </a:solidFill>
              <a:latin typeface="Aptos Light" panose="020B0004020202020204" pitchFamily="34" charset="0"/>
            </a:endParaRPr>
          </a:p>
          <a:p>
            <a:pPr algn="just"/>
            <a:r>
              <a:rPr lang="en-US" sz="2000" noProof="0" dirty="0">
                <a:solidFill>
                  <a:schemeClr val="bg1">
                    <a:lumMod val="65000"/>
                    <a:lumOff val="35000"/>
                  </a:schemeClr>
                </a:solidFill>
                <a:highlight>
                  <a:srgbClr val="FFFF00"/>
                </a:highlight>
                <a:latin typeface="Aptos Light" panose="020B0004020202020204" pitchFamily="34" charset="0"/>
              </a:rPr>
              <a:t>Every day she came back with puzzling new results, and every day we would scratch our heads, ask "Why," and come up with another way to reanalyze the data with yet another set of plausible hypotheses. </a:t>
            </a:r>
            <a:r>
              <a:rPr lang="en-US" sz="2000" noProof="0" dirty="0">
                <a:solidFill>
                  <a:schemeClr val="bg1">
                    <a:lumMod val="65000"/>
                    <a:lumOff val="35000"/>
                  </a:schemeClr>
                </a:solidFill>
                <a:latin typeface="Aptos Light" panose="020B0004020202020204" pitchFamily="34" charset="0"/>
              </a:rPr>
              <a:t>Eventually we started discovering solutions that help up regardless of how we pressure-tested them. I outlined the first paper, and she wrote it up, and every day for a month told her how to rewrite it and she did. This happened with a second paper, and then a third paper (which was one that was based on her own discovery while digging through the data).</a:t>
            </a:r>
          </a:p>
        </p:txBody>
      </p:sp>
    </p:spTree>
    <p:extLst>
      <p:ext uri="{BB962C8B-B14F-4D97-AF65-F5344CB8AC3E}">
        <p14:creationId xmlns:p14="http://schemas.microsoft.com/office/powerpoint/2010/main" val="343088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66D538E1-2A49-8EBA-B6B3-DE503ABB618C}"/>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CE51FF3B-1425-4034-FAB9-04D36D437982}"/>
              </a:ext>
            </a:extLst>
          </p:cNvPr>
          <p:cNvSpPr/>
          <p:nvPr/>
        </p:nvSpPr>
        <p:spPr>
          <a:xfrm>
            <a:off x="482584" y="771585"/>
            <a:ext cx="7997826" cy="60864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0" tIns="180000" rIns="270000" bIns="180000" rtlCol="0" anchor="ctr"/>
          <a:lstStyle/>
          <a:p>
            <a:pPr algn="just"/>
            <a:r>
              <a:rPr lang="en-US" sz="2000" noProof="0" dirty="0">
                <a:solidFill>
                  <a:schemeClr val="bg1">
                    <a:lumMod val="65000"/>
                    <a:lumOff val="35000"/>
                  </a:schemeClr>
                </a:solidFill>
                <a:latin typeface="Aptos Light" panose="020B0004020202020204" pitchFamily="34" charset="0"/>
              </a:rPr>
              <a:t>When she arrived, I gave her a data set of a self-funded, failed study which had null results (it was a one month study in an all-you-can-eat Italian restaurant buffet where we had charged some people ½ as much as others). I said, "This cost us a lot of time and our own money to collect. There's got to be something here we can salvage because it's a cool (rich &amp; unique) data set. </a:t>
            </a:r>
            <a:r>
              <a:rPr lang="en-US" sz="2000" noProof="0" dirty="0">
                <a:solidFill>
                  <a:schemeClr val="tx1"/>
                </a:solidFill>
                <a:highlight>
                  <a:srgbClr val="FF0000"/>
                </a:highlight>
                <a:latin typeface="Aptos Light" panose="020B0004020202020204" pitchFamily="34" charset="0"/>
              </a:rPr>
              <a:t>I had three ideas for potential Plan B, C, &amp; D directions (since Plan A had failed).</a:t>
            </a:r>
            <a:r>
              <a:rPr lang="en-US" sz="2000" noProof="0" dirty="0">
                <a:solidFill>
                  <a:schemeClr val="bg1">
                    <a:lumMod val="65000"/>
                    <a:lumOff val="35000"/>
                  </a:schemeClr>
                </a:solidFill>
                <a:latin typeface="Aptos Light" panose="020B0004020202020204" pitchFamily="34" charset="0"/>
              </a:rPr>
              <a:t> I told her what the analyses should be and what the tables should look like. I then asked her if she wanted to do them.</a:t>
            </a:r>
          </a:p>
          <a:p>
            <a:pPr algn="just"/>
            <a:endParaRPr lang="en-US" sz="2000" noProof="0" dirty="0">
              <a:solidFill>
                <a:schemeClr val="bg1">
                  <a:lumMod val="65000"/>
                  <a:lumOff val="35000"/>
                </a:schemeClr>
              </a:solidFill>
              <a:latin typeface="Aptos Light" panose="020B0004020202020204" pitchFamily="34" charset="0"/>
            </a:endParaRPr>
          </a:p>
          <a:p>
            <a:pPr algn="just"/>
            <a:r>
              <a:rPr lang="en-US" sz="2000" noProof="0" dirty="0">
                <a:solidFill>
                  <a:schemeClr val="tx1"/>
                </a:solidFill>
                <a:highlight>
                  <a:srgbClr val="0000FF"/>
                </a:highlight>
                <a:latin typeface="Aptos Light" panose="020B0004020202020204" pitchFamily="34" charset="0"/>
              </a:rPr>
              <a:t>Every day she came back with puzzling new results, and every day we would scratch our heads, ask "Why," and come up with another way to reanalyze the data</a:t>
            </a:r>
            <a:r>
              <a:rPr lang="en-US" sz="2000" noProof="0" dirty="0">
                <a:solidFill>
                  <a:schemeClr val="tx1"/>
                </a:solidFill>
                <a:latin typeface="Aptos Light" panose="020B0004020202020204" pitchFamily="34" charset="0"/>
              </a:rPr>
              <a:t> </a:t>
            </a:r>
            <a:r>
              <a:rPr lang="en-US" sz="2000" noProof="0" dirty="0">
                <a:solidFill>
                  <a:schemeClr val="tx1"/>
                </a:solidFill>
                <a:highlight>
                  <a:srgbClr val="FF0000"/>
                </a:highlight>
                <a:latin typeface="Aptos Light" panose="020B0004020202020204" pitchFamily="34" charset="0"/>
              </a:rPr>
              <a:t>with yet another set of plausible hypotheses. </a:t>
            </a:r>
            <a:r>
              <a:rPr lang="en-US" sz="2000" noProof="0" dirty="0">
                <a:solidFill>
                  <a:schemeClr val="bg1">
                    <a:lumMod val="65000"/>
                    <a:lumOff val="35000"/>
                  </a:schemeClr>
                </a:solidFill>
                <a:latin typeface="Aptos Light" panose="020B0004020202020204" pitchFamily="34" charset="0"/>
              </a:rPr>
              <a:t>Eventually we started discovering solutions that help up regardless of how we pressure-tested them. I outlined the first paper, and she wrote it up, and every day for a month told her how to rewrite it and she did. This happened with a second paper, and then a third paper (which was one that was based on her own discovery while digging through the data).</a:t>
            </a:r>
          </a:p>
        </p:txBody>
      </p:sp>
      <p:sp>
        <p:nvSpPr>
          <p:cNvPr id="2" name="CasellaDiTesto 1">
            <a:extLst>
              <a:ext uri="{FF2B5EF4-FFF2-40B4-BE49-F238E27FC236}">
                <a16:creationId xmlns:a16="http://schemas.microsoft.com/office/drawing/2014/main" id="{53CE168A-7ABA-C64B-A055-9BCDEB58A222}"/>
              </a:ext>
            </a:extLst>
          </p:cNvPr>
          <p:cNvSpPr txBox="1"/>
          <p:nvPr/>
        </p:nvSpPr>
        <p:spPr>
          <a:xfrm>
            <a:off x="8480410" y="771585"/>
            <a:ext cx="3711590" cy="462729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Examples of questionable research practices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QRPs</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that inflate false positives:</a:t>
            </a:r>
            <a:endParaRPr lang="en-US" b="1" noProof="0" dirty="0">
              <a:highlight>
                <a:srgbClr val="FF0000"/>
              </a:highlight>
            </a:endParaRPr>
          </a:p>
          <a:p>
            <a:pPr>
              <a:lnSpc>
                <a:spcPct val="150000"/>
              </a:lnSpc>
            </a:pPr>
            <a:endParaRPr lang="en-US" b="1" noProof="0" dirty="0">
              <a:highlight>
                <a:srgbClr val="FF0000"/>
              </a:highlight>
            </a:endParaRPr>
          </a:p>
          <a:p>
            <a:pPr>
              <a:lnSpc>
                <a:spcPct val="150000"/>
              </a:lnSpc>
            </a:pPr>
            <a:r>
              <a:rPr lang="en-US" b="1" noProof="0" dirty="0" err="1">
                <a:highlight>
                  <a:srgbClr val="FF0000"/>
                </a:highlight>
              </a:rPr>
              <a:t>HARKing</a:t>
            </a:r>
            <a:endParaRPr lang="en-US" b="1" noProof="0" dirty="0">
              <a:highlight>
                <a:srgbClr val="FF0000"/>
              </a:highlight>
            </a:endParaRPr>
          </a:p>
          <a:p>
            <a:pPr>
              <a:lnSpc>
                <a:spcPct val="150000"/>
              </a:lnSpc>
            </a:pPr>
            <a:r>
              <a:rPr lang="en-US" sz="1600" i="1" noProof="0" dirty="0"/>
              <a:t>Hypothesizing After Results are Known</a:t>
            </a:r>
          </a:p>
          <a:p>
            <a:pPr>
              <a:lnSpc>
                <a:spcPct val="150000"/>
              </a:lnSpc>
            </a:pPr>
            <a:endParaRPr lang="en-US" sz="1600" i="1" noProof="0" dirty="0"/>
          </a:p>
          <a:p>
            <a:pPr>
              <a:lnSpc>
                <a:spcPct val="150000"/>
              </a:lnSpc>
            </a:pPr>
            <a:endParaRPr lang="en-US" sz="1600" i="1" noProof="0" dirty="0"/>
          </a:p>
          <a:p>
            <a:pPr>
              <a:lnSpc>
                <a:spcPct val="150000"/>
              </a:lnSpc>
            </a:pPr>
            <a:r>
              <a:rPr lang="en-US" b="1" noProof="0" dirty="0">
                <a:highlight>
                  <a:srgbClr val="0000FF"/>
                </a:highlight>
              </a:rPr>
              <a:t>P-hacking</a:t>
            </a:r>
          </a:p>
          <a:p>
            <a:pPr>
              <a:lnSpc>
                <a:spcPct val="150000"/>
              </a:lnSpc>
            </a:pPr>
            <a:r>
              <a:rPr lang="en-US" sz="1600" i="1" noProof="0" dirty="0"/>
              <a:t>Tweaking data/analyses (stopping early, removing outliers) until a p &lt; 0.05 result appears.</a:t>
            </a:r>
          </a:p>
        </p:txBody>
      </p:sp>
      <p:sp>
        <p:nvSpPr>
          <p:cNvPr id="3" name="CasellaDiTesto 2">
            <a:extLst>
              <a:ext uri="{FF2B5EF4-FFF2-40B4-BE49-F238E27FC236}">
                <a16:creationId xmlns:a16="http://schemas.microsoft.com/office/drawing/2014/main" id="{BBB109A8-971B-BA28-AC2E-650D7B33F3BA}"/>
              </a:ext>
            </a:extLst>
          </p:cNvPr>
          <p:cNvSpPr txBox="1"/>
          <p:nvPr/>
        </p:nvSpPr>
        <p:spPr>
          <a:xfrm>
            <a:off x="482584" y="228600"/>
            <a:ext cx="7762510" cy="400110"/>
          </a:xfrm>
          <a:prstGeom prst="rect">
            <a:avLst/>
          </a:prstGeom>
          <a:noFill/>
        </p:spPr>
        <p:txBody>
          <a:bodyPr wrap="none" rtlCol="0">
            <a:spAutoFit/>
          </a:bodyPr>
          <a:lstStyle/>
          <a:p>
            <a:r>
              <a:rPr lang="en-US" sz="2000" noProof="0" dirty="0"/>
              <a:t>From Brian Wansink’s blog post: </a:t>
            </a:r>
            <a:r>
              <a:rPr lang="en-US" sz="2000" i="1" noProof="0" dirty="0"/>
              <a:t>The grad student who never said ‘no’</a:t>
            </a:r>
            <a:endParaRPr lang="en-US" sz="2000" noProof="0" dirty="0"/>
          </a:p>
        </p:txBody>
      </p:sp>
    </p:spTree>
    <p:extLst>
      <p:ext uri="{BB962C8B-B14F-4D97-AF65-F5344CB8AC3E}">
        <p14:creationId xmlns:p14="http://schemas.microsoft.com/office/powerpoint/2010/main" val="241837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CDCE00E4-1FAE-C5DF-84FC-DF823B2F52EB}"/>
            </a:ext>
          </a:extLst>
        </p:cNvPr>
        <p:cNvGrpSpPr/>
        <p:nvPr/>
      </p:nvGrpSpPr>
      <p:grpSpPr>
        <a:xfrm>
          <a:off x="0" y="0"/>
          <a:ext cx="0" cy="0"/>
          <a:chOff x="0" y="0"/>
          <a:chExt cx="0" cy="0"/>
        </a:xfrm>
      </p:grpSpPr>
      <p:pic>
        <p:nvPicPr>
          <p:cNvPr id="3" name="Immagine 2" descr="Immagine che contiene testo, Diagramma, linea, diagramma&#10;&#10;Il contenuto generato dall'IA potrebbe non essere corretto.">
            <a:extLst>
              <a:ext uri="{FF2B5EF4-FFF2-40B4-BE49-F238E27FC236}">
                <a16:creationId xmlns:a16="http://schemas.microsoft.com/office/drawing/2014/main" id="{C937DC83-5657-8347-6BE2-26F9F35DD3A6}"/>
              </a:ext>
            </a:extLst>
          </p:cNvPr>
          <p:cNvPicPr>
            <a:picLocks noChangeAspect="1"/>
          </p:cNvPicPr>
          <p:nvPr/>
        </p:nvPicPr>
        <p:blipFill>
          <a:blip r:embed="rId2"/>
          <a:stretch>
            <a:fillRect/>
          </a:stretch>
        </p:blipFill>
        <p:spPr>
          <a:xfrm>
            <a:off x="2390198" y="649648"/>
            <a:ext cx="7411603" cy="5558703"/>
          </a:xfrm>
          <a:prstGeom prst="rect">
            <a:avLst/>
          </a:prstGeom>
        </p:spPr>
      </p:pic>
      <p:sp>
        <p:nvSpPr>
          <p:cNvPr id="7" name="CasellaDiTesto 6">
            <a:extLst>
              <a:ext uri="{FF2B5EF4-FFF2-40B4-BE49-F238E27FC236}">
                <a16:creationId xmlns:a16="http://schemas.microsoft.com/office/drawing/2014/main" id="{3327EEE7-E695-3100-BBCE-2BFF347A4D16}"/>
              </a:ext>
            </a:extLst>
          </p:cNvPr>
          <p:cNvSpPr txBox="1"/>
          <p:nvPr/>
        </p:nvSpPr>
        <p:spPr>
          <a:xfrm>
            <a:off x="9801801" y="6410519"/>
            <a:ext cx="2390198" cy="369332"/>
          </a:xfrm>
          <a:prstGeom prst="rect">
            <a:avLst/>
          </a:prstGeom>
          <a:noFill/>
        </p:spPr>
        <p:txBody>
          <a:bodyPr wrap="square" rtlCol="0">
            <a:spAutoFit/>
          </a:bodyPr>
          <a:lstStyle/>
          <a:p>
            <a:pPr algn="ctr"/>
            <a:r>
              <a:rPr lang="en-US" i="1" noProof="0" dirty="0">
                <a:solidFill>
                  <a:srgbClr val="89A4EA"/>
                </a:solidFill>
              </a:rPr>
              <a:t>Adrian Barnett, 2022</a:t>
            </a:r>
            <a:endParaRPr lang="en-US" noProof="0" dirty="0">
              <a:solidFill>
                <a:srgbClr val="89A4EA"/>
              </a:solidFill>
            </a:endParaRPr>
          </a:p>
        </p:txBody>
      </p:sp>
    </p:spTree>
    <p:extLst>
      <p:ext uri="{BB962C8B-B14F-4D97-AF65-F5344CB8AC3E}">
        <p14:creationId xmlns:p14="http://schemas.microsoft.com/office/powerpoint/2010/main" val="311876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DC16A4C8-44EF-7E43-F74D-9DBAD5254F57}"/>
            </a:ext>
          </a:extLst>
        </p:cNvPr>
        <p:cNvGrpSpPr/>
        <p:nvPr/>
      </p:nvGrpSpPr>
      <p:grpSpPr>
        <a:xfrm>
          <a:off x="0" y="0"/>
          <a:ext cx="0" cy="0"/>
          <a:chOff x="0" y="0"/>
          <a:chExt cx="0" cy="0"/>
        </a:xfrm>
      </p:grpSpPr>
      <p:sp>
        <p:nvSpPr>
          <p:cNvPr id="5" name="Ovale 4">
            <a:extLst>
              <a:ext uri="{FF2B5EF4-FFF2-40B4-BE49-F238E27FC236}">
                <a16:creationId xmlns:a16="http://schemas.microsoft.com/office/drawing/2014/main" id="{CFA2EFD5-2871-7BD9-BB14-A5DE97C2D54A}"/>
              </a:ext>
            </a:extLst>
          </p:cNvPr>
          <p:cNvSpPr/>
          <p:nvPr/>
        </p:nvSpPr>
        <p:spPr>
          <a:xfrm>
            <a:off x="6460762" y="590977"/>
            <a:ext cx="4859704" cy="4859704"/>
          </a:xfrm>
          <a:prstGeom prst="ellipse">
            <a:avLst/>
          </a:prstGeom>
          <a:solidFill>
            <a:srgbClr val="89A4EA">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noProof="0" dirty="0"/>
              <a:t>INTEGRITY</a:t>
            </a:r>
          </a:p>
          <a:p>
            <a:pPr algn="ctr"/>
            <a:endParaRPr lang="en-US" sz="2800" b="1" noProof="0" dirty="0"/>
          </a:p>
          <a:p>
            <a:pPr algn="ctr"/>
            <a:r>
              <a:rPr lang="en-US" sz="2800" i="1" noProof="0" dirty="0"/>
              <a:t>Doing the things right</a:t>
            </a:r>
          </a:p>
        </p:txBody>
      </p:sp>
      <p:sp>
        <p:nvSpPr>
          <p:cNvPr id="4" name="Ovale 3">
            <a:extLst>
              <a:ext uri="{FF2B5EF4-FFF2-40B4-BE49-F238E27FC236}">
                <a16:creationId xmlns:a16="http://schemas.microsoft.com/office/drawing/2014/main" id="{60BB2E1C-AC9D-483B-A945-9FD99DE89853}"/>
              </a:ext>
            </a:extLst>
          </p:cNvPr>
          <p:cNvSpPr/>
          <p:nvPr/>
        </p:nvSpPr>
        <p:spPr>
          <a:xfrm>
            <a:off x="871537" y="590980"/>
            <a:ext cx="4859702" cy="4859702"/>
          </a:xfrm>
          <a:prstGeom prst="ellipse">
            <a:avLst/>
          </a:prstGeom>
          <a:solidFill>
            <a:srgbClr val="C00000">
              <a:alpha val="70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noProof="0" dirty="0"/>
              <a:t>ETHICS</a:t>
            </a:r>
          </a:p>
          <a:p>
            <a:pPr algn="ctr"/>
            <a:endParaRPr lang="en-US" sz="2800" b="1" noProof="0" dirty="0"/>
          </a:p>
          <a:p>
            <a:pPr algn="ctr"/>
            <a:r>
              <a:rPr lang="en-US" sz="2800" i="1" noProof="0" dirty="0"/>
              <a:t>Doing the right things</a:t>
            </a:r>
          </a:p>
        </p:txBody>
      </p:sp>
    </p:spTree>
    <p:extLst>
      <p:ext uri="{BB962C8B-B14F-4D97-AF65-F5344CB8AC3E}">
        <p14:creationId xmlns:p14="http://schemas.microsoft.com/office/powerpoint/2010/main" val="81421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CA9D6A40-1A89-1631-88EF-461A8622A8A3}"/>
            </a:ext>
          </a:extLst>
        </p:cNvPr>
        <p:cNvGrpSpPr/>
        <p:nvPr/>
      </p:nvGrpSpPr>
      <p:grpSpPr>
        <a:xfrm>
          <a:off x="0" y="0"/>
          <a:ext cx="0" cy="0"/>
          <a:chOff x="0" y="0"/>
          <a:chExt cx="0" cy="0"/>
        </a:xfrm>
      </p:grpSpPr>
      <p:sp>
        <p:nvSpPr>
          <p:cNvPr id="5" name="Ovale 4">
            <a:extLst>
              <a:ext uri="{FF2B5EF4-FFF2-40B4-BE49-F238E27FC236}">
                <a16:creationId xmlns:a16="http://schemas.microsoft.com/office/drawing/2014/main" id="{1CA09878-5BB2-A8CA-B2DB-1C5C040CBA46}"/>
              </a:ext>
            </a:extLst>
          </p:cNvPr>
          <p:cNvSpPr/>
          <p:nvPr/>
        </p:nvSpPr>
        <p:spPr>
          <a:xfrm>
            <a:off x="5605464" y="635785"/>
            <a:ext cx="5715001" cy="4043363"/>
          </a:xfrm>
          <a:prstGeom prst="ellipse">
            <a:avLst/>
          </a:prstGeom>
          <a:solidFill>
            <a:srgbClr val="89A4EA">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noProof="0" dirty="0"/>
              <a:t>INTEGRITY</a:t>
            </a:r>
          </a:p>
          <a:p>
            <a:pPr algn="ctr"/>
            <a:endParaRPr lang="en-US" sz="2800" b="1" noProof="0" dirty="0"/>
          </a:p>
          <a:p>
            <a:pPr algn="ctr"/>
            <a:r>
              <a:rPr lang="en-US" sz="2800" i="1" noProof="0" dirty="0"/>
              <a:t>Doing the things right</a:t>
            </a:r>
          </a:p>
        </p:txBody>
      </p:sp>
      <p:sp>
        <p:nvSpPr>
          <p:cNvPr id="4" name="Ovale 3">
            <a:extLst>
              <a:ext uri="{FF2B5EF4-FFF2-40B4-BE49-F238E27FC236}">
                <a16:creationId xmlns:a16="http://schemas.microsoft.com/office/drawing/2014/main" id="{81E20D1D-5805-37C8-F170-541B6922DE6D}"/>
              </a:ext>
            </a:extLst>
          </p:cNvPr>
          <p:cNvSpPr/>
          <p:nvPr/>
        </p:nvSpPr>
        <p:spPr>
          <a:xfrm>
            <a:off x="871537" y="635786"/>
            <a:ext cx="5715001" cy="4043363"/>
          </a:xfrm>
          <a:prstGeom prst="ellipse">
            <a:avLst/>
          </a:prstGeom>
          <a:solidFill>
            <a:srgbClr val="C00000">
              <a:alpha val="700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noProof="0" dirty="0"/>
              <a:t>ETHICS</a:t>
            </a:r>
          </a:p>
          <a:p>
            <a:pPr algn="ctr"/>
            <a:endParaRPr lang="en-US" sz="2800" b="1" noProof="0" dirty="0"/>
          </a:p>
          <a:p>
            <a:pPr algn="ctr"/>
            <a:r>
              <a:rPr lang="en-US" sz="2800" i="1" noProof="0" dirty="0"/>
              <a:t>Doing the right things</a:t>
            </a:r>
          </a:p>
        </p:txBody>
      </p:sp>
      <p:cxnSp>
        <p:nvCxnSpPr>
          <p:cNvPr id="3" name="Connettore diritto a freccia 2">
            <a:extLst>
              <a:ext uri="{FF2B5EF4-FFF2-40B4-BE49-F238E27FC236}">
                <a16:creationId xmlns:a16="http://schemas.microsoft.com/office/drawing/2014/main" id="{1B64C783-CE99-23F4-54BA-A47E7FFFFAF6}"/>
              </a:ext>
            </a:extLst>
          </p:cNvPr>
          <p:cNvCxnSpPr>
            <a:cxnSpLocks/>
            <a:stCxn id="10" idx="0"/>
          </p:cNvCxnSpPr>
          <p:nvPr/>
        </p:nvCxnSpPr>
        <p:spPr>
          <a:xfrm flipV="1">
            <a:off x="6096000" y="2660073"/>
            <a:ext cx="0" cy="2898503"/>
          </a:xfrm>
          <a:prstGeom prst="straightConnector1">
            <a:avLst/>
          </a:prstGeom>
          <a:ln>
            <a:solidFill>
              <a:schemeClr val="tx1"/>
            </a:solidFill>
            <a:headEnd type="none" w="sm" len="sm"/>
            <a:tailEnd type="oval" w="lg" len="lg"/>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E395D09-FA24-3DFF-7C6B-6F3BE9E0452E}"/>
              </a:ext>
            </a:extLst>
          </p:cNvPr>
          <p:cNvSpPr txBox="1"/>
          <p:nvPr/>
        </p:nvSpPr>
        <p:spPr>
          <a:xfrm>
            <a:off x="3888825" y="5558576"/>
            <a:ext cx="4414350" cy="369332"/>
          </a:xfrm>
          <a:prstGeom prst="rect">
            <a:avLst/>
          </a:prstGeom>
          <a:noFill/>
        </p:spPr>
        <p:txBody>
          <a:bodyPr wrap="none" rtlCol="0">
            <a:spAutoFit/>
          </a:bodyPr>
          <a:lstStyle/>
          <a:p>
            <a:pPr algn="ctr"/>
            <a:r>
              <a:rPr lang="en-US" noProof="0" dirty="0"/>
              <a:t>Bad integrity can become an ethical harm</a:t>
            </a:r>
          </a:p>
        </p:txBody>
      </p:sp>
    </p:spTree>
    <p:extLst>
      <p:ext uri="{BB962C8B-B14F-4D97-AF65-F5344CB8AC3E}">
        <p14:creationId xmlns:p14="http://schemas.microsoft.com/office/powerpoint/2010/main" val="716333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99886AAC-047B-111A-FF51-D139718D4EF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85EFD4D-D338-C06A-85EF-0DAD379C7926}"/>
              </a:ext>
            </a:extLst>
          </p:cNvPr>
          <p:cNvSpPr txBox="1"/>
          <p:nvPr/>
        </p:nvSpPr>
        <p:spPr>
          <a:xfrm>
            <a:off x="4011198" y="385763"/>
            <a:ext cx="4169603" cy="707886"/>
          </a:xfrm>
          <a:prstGeom prst="rect">
            <a:avLst/>
          </a:prstGeom>
          <a:noFill/>
        </p:spPr>
        <p:txBody>
          <a:bodyPr wrap="none" rtlCol="0">
            <a:spAutoFit/>
          </a:bodyPr>
          <a:lstStyle/>
          <a:p>
            <a:pPr algn="ctr"/>
            <a:r>
              <a:rPr lang="en-US" sz="4000" b="1" noProof="0" dirty="0"/>
              <a:t>Principles </a:t>
            </a:r>
            <a:r>
              <a:rPr lang="en-US" sz="2000" noProof="0" dirty="0">
                <a:solidFill>
                  <a:srgbClr val="89A4EA"/>
                </a:solidFill>
              </a:rPr>
              <a:t>(ALLEA, 2023)</a:t>
            </a:r>
          </a:p>
        </p:txBody>
      </p:sp>
      <p:pic>
        <p:nvPicPr>
          <p:cNvPr id="5" name="Immagine 4" descr="Immagine che contiene testo, Carattere, schermata, ricevuta&#10;&#10;Il contenuto generato dall'IA potrebbe non essere corretto.">
            <a:extLst>
              <a:ext uri="{FF2B5EF4-FFF2-40B4-BE49-F238E27FC236}">
                <a16:creationId xmlns:a16="http://schemas.microsoft.com/office/drawing/2014/main" id="{77489159-DCCC-7CEC-E66B-1EA471A02AA5}"/>
              </a:ext>
            </a:extLst>
          </p:cNvPr>
          <p:cNvPicPr>
            <a:picLocks noChangeAspect="1"/>
          </p:cNvPicPr>
          <p:nvPr/>
        </p:nvPicPr>
        <p:blipFill>
          <a:blip r:embed="rId2"/>
          <a:stretch>
            <a:fillRect/>
          </a:stretch>
        </p:blipFill>
        <p:spPr>
          <a:xfrm>
            <a:off x="4175124" y="1203324"/>
            <a:ext cx="3841750" cy="5408129"/>
          </a:xfrm>
          <a:prstGeom prst="rect">
            <a:avLst/>
          </a:prstGeom>
        </p:spPr>
      </p:pic>
      <p:sp>
        <p:nvSpPr>
          <p:cNvPr id="6" name="CasellaDiTesto 5">
            <a:extLst>
              <a:ext uri="{FF2B5EF4-FFF2-40B4-BE49-F238E27FC236}">
                <a16:creationId xmlns:a16="http://schemas.microsoft.com/office/drawing/2014/main" id="{A40221D5-FD47-2DB5-BAE9-40D9BDB7EFC8}"/>
              </a:ext>
            </a:extLst>
          </p:cNvPr>
          <p:cNvSpPr txBox="1"/>
          <p:nvPr/>
        </p:nvSpPr>
        <p:spPr>
          <a:xfrm>
            <a:off x="8180801" y="6242121"/>
            <a:ext cx="1263103" cy="369332"/>
          </a:xfrm>
          <a:prstGeom prst="rect">
            <a:avLst/>
          </a:prstGeom>
          <a:noFill/>
        </p:spPr>
        <p:txBody>
          <a:bodyPr wrap="none" rtlCol="0">
            <a:spAutoFit/>
          </a:bodyPr>
          <a:lstStyle/>
          <a:p>
            <a:r>
              <a:rPr lang="en-US" i="1" noProof="0" dirty="0">
                <a:solidFill>
                  <a:srgbClr val="89A4EA"/>
                </a:solidFill>
              </a:rPr>
              <a:t>from XKCD</a:t>
            </a:r>
            <a:endParaRPr lang="en-US" noProof="0" dirty="0">
              <a:solidFill>
                <a:srgbClr val="89A4EA"/>
              </a:solidFill>
            </a:endParaRPr>
          </a:p>
        </p:txBody>
      </p:sp>
    </p:spTree>
    <p:extLst>
      <p:ext uri="{BB962C8B-B14F-4D97-AF65-F5344CB8AC3E}">
        <p14:creationId xmlns:p14="http://schemas.microsoft.com/office/powerpoint/2010/main" val="363990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4F0B3821-4A56-BF65-7937-D73B40E859A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64695C1-3049-D8DF-6443-FB45618F94BE}"/>
              </a:ext>
            </a:extLst>
          </p:cNvPr>
          <p:cNvSpPr txBox="1"/>
          <p:nvPr/>
        </p:nvSpPr>
        <p:spPr>
          <a:xfrm>
            <a:off x="4011198" y="385763"/>
            <a:ext cx="4169603" cy="707886"/>
          </a:xfrm>
          <a:prstGeom prst="rect">
            <a:avLst/>
          </a:prstGeom>
          <a:noFill/>
        </p:spPr>
        <p:txBody>
          <a:bodyPr wrap="none" rtlCol="0">
            <a:spAutoFit/>
          </a:bodyPr>
          <a:lstStyle/>
          <a:p>
            <a:pPr algn="ctr"/>
            <a:r>
              <a:rPr lang="en-US" sz="4000" b="1" noProof="0" dirty="0"/>
              <a:t>Principles </a:t>
            </a:r>
            <a:r>
              <a:rPr lang="en-US" sz="2000" noProof="0" dirty="0">
                <a:solidFill>
                  <a:srgbClr val="89A4EA"/>
                </a:solidFill>
              </a:rPr>
              <a:t>(ALLEA, 2023)</a:t>
            </a:r>
          </a:p>
        </p:txBody>
      </p:sp>
      <p:sp>
        <p:nvSpPr>
          <p:cNvPr id="4" name="CasellaDiTesto 3">
            <a:extLst>
              <a:ext uri="{FF2B5EF4-FFF2-40B4-BE49-F238E27FC236}">
                <a16:creationId xmlns:a16="http://schemas.microsoft.com/office/drawing/2014/main" id="{00D69C1F-E08D-6907-0033-71361DCB776F}"/>
              </a:ext>
            </a:extLst>
          </p:cNvPr>
          <p:cNvSpPr txBox="1"/>
          <p:nvPr/>
        </p:nvSpPr>
        <p:spPr>
          <a:xfrm>
            <a:off x="863201" y="1571624"/>
            <a:ext cx="10465596" cy="4664547"/>
          </a:xfrm>
          <a:prstGeom prst="rect">
            <a:avLst/>
          </a:prstGeom>
          <a:noFill/>
        </p:spPr>
        <p:txBody>
          <a:bodyPr wrap="square" numCol="2" rtlCol="0">
            <a:spAutoFit/>
          </a:bodyPr>
          <a:lstStyle/>
          <a:p>
            <a:pPr marL="514350" indent="-514350">
              <a:lnSpc>
                <a:spcPct val="150000"/>
              </a:lnSpc>
              <a:buFont typeface="+mj-lt"/>
              <a:buAutoNum type="romanUcPeriod"/>
            </a:pPr>
            <a:r>
              <a:rPr lang="en-US" sz="2000" b="1" u="sng" noProof="0" dirty="0"/>
              <a:t>Reliability</a:t>
            </a:r>
            <a:r>
              <a:rPr lang="en-US" sz="2000" noProof="0" dirty="0"/>
              <a:t> in ensuring the quality of research, reflected in the design, methodology, analysis, and use of resources.</a:t>
            </a:r>
            <a:br>
              <a:rPr lang="en-US" sz="2000" noProof="0" dirty="0"/>
            </a:br>
            <a:endParaRPr lang="en-US" sz="2000" noProof="0" dirty="0"/>
          </a:p>
          <a:p>
            <a:pPr marL="514350" indent="-514350">
              <a:lnSpc>
                <a:spcPct val="150000"/>
              </a:lnSpc>
              <a:buFont typeface="+mj-lt"/>
              <a:buAutoNum type="romanUcPeriod"/>
            </a:pPr>
            <a:r>
              <a:rPr lang="en-US" sz="2000" b="1" u="sng" noProof="0" dirty="0"/>
              <a:t>Honesty</a:t>
            </a:r>
            <a:r>
              <a:rPr lang="en-US" sz="2000" noProof="0" dirty="0"/>
              <a:t> in developing, undertaking, reviewing, reporting, and communicating research in a transparent, fair, full, and unbiased way.</a:t>
            </a:r>
            <a:br>
              <a:rPr lang="en-US" sz="2000" noProof="0" dirty="0"/>
            </a:br>
            <a:endParaRPr lang="en-US" sz="2000" noProof="0" dirty="0"/>
          </a:p>
          <a:p>
            <a:pPr marL="514350" indent="-514350">
              <a:lnSpc>
                <a:spcPct val="150000"/>
              </a:lnSpc>
              <a:buFont typeface="+mj-lt"/>
              <a:buAutoNum type="romanUcPeriod"/>
            </a:pPr>
            <a:r>
              <a:rPr lang="en-US" sz="2000" b="1" u="sng" noProof="0" dirty="0"/>
              <a:t>Respect</a:t>
            </a:r>
            <a:r>
              <a:rPr lang="en-US" sz="2000" noProof="0" dirty="0"/>
              <a:t> for colleagues, research participants, research subjects, society, ecosystems, cultural heritage, and the environment.</a:t>
            </a:r>
            <a:br>
              <a:rPr lang="en-US" sz="2000" noProof="0" dirty="0"/>
            </a:br>
            <a:endParaRPr lang="en-US" sz="2000" noProof="0" dirty="0"/>
          </a:p>
          <a:p>
            <a:pPr marL="514350" indent="-514350">
              <a:lnSpc>
                <a:spcPct val="150000"/>
              </a:lnSpc>
              <a:buFont typeface="+mj-lt"/>
              <a:buAutoNum type="romanUcPeriod"/>
            </a:pPr>
            <a:r>
              <a:rPr lang="en-US" sz="2000" b="1" u="sng" noProof="0" dirty="0"/>
              <a:t>Accountability</a:t>
            </a:r>
            <a:r>
              <a:rPr lang="en-US" sz="2000" noProof="0" dirty="0"/>
              <a:t> for the research from idea to publication, for its manage­ment and </a:t>
            </a:r>
            <a:r>
              <a:rPr lang="en-US" sz="2000" noProof="0" dirty="0" err="1"/>
              <a:t>organisation</a:t>
            </a:r>
            <a:r>
              <a:rPr lang="en-US" sz="2000" noProof="0" dirty="0"/>
              <a:t>, for training, supervision, and mentoring, and for its wider societal impacts.</a:t>
            </a:r>
          </a:p>
        </p:txBody>
      </p:sp>
    </p:spTree>
    <p:extLst>
      <p:ext uri="{BB962C8B-B14F-4D97-AF65-F5344CB8AC3E}">
        <p14:creationId xmlns:p14="http://schemas.microsoft.com/office/powerpoint/2010/main" val="56821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p:cTn id="10" dur="indefinite"/>
                                        <p:tgtEl>
                                          <p:spTgt spid="4">
                                            <p:txEl>
                                              <p:pRg st="0" end="0"/>
                                            </p:txEl>
                                          </p:spTgt>
                                        </p:tgtEl>
                                        <p:attrNameLst>
                                          <p:attrName>style.opacity</p:attrName>
                                        </p:attrNameLst>
                                      </p:cBhvr>
                                      <p:to>
                                        <p:strVal val="0.5"/>
                                      </p:to>
                                    </p:set>
                                    <p:animEffect filter="image" prLst="opacity: 0.5">
                                      <p:cBhvr rctx="IE">
                                        <p:cTn id="11" dur="indefinite"/>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1" nodeType="clickEffect">
                                  <p:stCondLst>
                                    <p:cond delay="0"/>
                                  </p:stCondLst>
                                  <p:childTnLst>
                                    <p:set>
                                      <p:cBhvr>
                                        <p:cTn id="19" dur="indefinite"/>
                                        <p:tgtEl>
                                          <p:spTgt spid="4">
                                            <p:txEl>
                                              <p:pRg st="1" end="1"/>
                                            </p:txEl>
                                          </p:spTgt>
                                        </p:tgtEl>
                                        <p:attrNameLst>
                                          <p:attrName>style.opacity</p:attrName>
                                        </p:attrNameLst>
                                      </p:cBhvr>
                                      <p:to>
                                        <p:strVal val="0.5"/>
                                      </p:to>
                                    </p:set>
                                    <p:animEffect filter="image" prLst="opacity: 0.5">
                                      <p:cBhvr rctx="IE">
                                        <p:cTn id="20" dur="indefinite"/>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p:cTn id="28" dur="indefinite"/>
                                        <p:tgtEl>
                                          <p:spTgt spid="4">
                                            <p:txEl>
                                              <p:pRg st="2" end="2"/>
                                            </p:txEl>
                                          </p:spTgt>
                                        </p:tgtEl>
                                        <p:attrNameLst>
                                          <p:attrName>style.opacity</p:attrName>
                                        </p:attrNameLst>
                                      </p:cBhvr>
                                      <p:to>
                                        <p:strVal val="0.5"/>
                                      </p:to>
                                    </p:set>
                                    <p:animEffect filter="image" prLst="opacity: 0.5">
                                      <p:cBhvr rctx="IE">
                                        <p:cTn id="29" dur="indefinite"/>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p:cTn id="37" dur="indefinite"/>
                                        <p:tgtEl>
                                          <p:spTgt spid="4">
                                            <p:txEl>
                                              <p:pRg st="3" end="3"/>
                                            </p:txEl>
                                          </p:spTgt>
                                        </p:tgtEl>
                                        <p:attrNameLst>
                                          <p:attrName>style.opacity</p:attrName>
                                        </p:attrNameLst>
                                      </p:cBhvr>
                                      <p:to>
                                        <p:strVal val="0.5"/>
                                      </p:to>
                                    </p:set>
                                    <p:animEffect filter="image" prLst="opacity: 0.5">
                                      <p:cBhvr rctx="IE">
                                        <p:cTn id="38" dur="indefinite"/>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DD3D3E05-9F01-AC0D-8BB5-C2BCD9C67A4B}"/>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C07C7119-9273-46CD-3B5D-EE577B42D0A2}"/>
              </a:ext>
            </a:extLst>
          </p:cNvPr>
          <p:cNvSpPr txBox="1"/>
          <p:nvPr/>
        </p:nvSpPr>
        <p:spPr>
          <a:xfrm>
            <a:off x="2878549" y="261551"/>
            <a:ext cx="6434903" cy="523220"/>
          </a:xfrm>
          <a:prstGeom prst="rect">
            <a:avLst/>
          </a:prstGeom>
          <a:noFill/>
        </p:spPr>
        <p:txBody>
          <a:bodyPr wrap="none" rtlCol="0">
            <a:spAutoFit/>
          </a:bodyPr>
          <a:lstStyle/>
          <a:p>
            <a:pPr algn="ctr"/>
            <a:r>
              <a:rPr lang="en-US" sz="2800" b="1" noProof="0" dirty="0"/>
              <a:t>Violations of Research Integrity </a:t>
            </a:r>
            <a:r>
              <a:rPr lang="en-US" sz="1400" noProof="0" dirty="0">
                <a:solidFill>
                  <a:srgbClr val="89A4EA"/>
                </a:solidFill>
              </a:rPr>
              <a:t>(ALLEA, 2023)</a:t>
            </a:r>
          </a:p>
        </p:txBody>
      </p:sp>
      <p:pic>
        <p:nvPicPr>
          <p:cNvPr id="7" name="Immagine 6">
            <a:extLst>
              <a:ext uri="{FF2B5EF4-FFF2-40B4-BE49-F238E27FC236}">
                <a16:creationId xmlns:a16="http://schemas.microsoft.com/office/drawing/2014/main" id="{8061E173-7FC9-0DB6-733E-D49695A0CCFE}"/>
              </a:ext>
            </a:extLst>
          </p:cNvPr>
          <p:cNvPicPr>
            <a:picLocks noChangeAspect="1"/>
          </p:cNvPicPr>
          <p:nvPr/>
        </p:nvPicPr>
        <p:blipFill>
          <a:blip r:embed="rId2"/>
          <a:stretch>
            <a:fillRect/>
          </a:stretch>
        </p:blipFill>
        <p:spPr>
          <a:xfrm>
            <a:off x="2075424" y="933182"/>
            <a:ext cx="8041152" cy="5663267"/>
          </a:xfrm>
          <a:prstGeom prst="rect">
            <a:avLst/>
          </a:prstGeom>
        </p:spPr>
      </p:pic>
    </p:spTree>
    <p:extLst>
      <p:ext uri="{BB962C8B-B14F-4D97-AF65-F5344CB8AC3E}">
        <p14:creationId xmlns:p14="http://schemas.microsoft.com/office/powerpoint/2010/main" val="337706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B3933C23-B745-9F27-7775-A2306D7D0F6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DA8B918-3B05-8386-EEE2-D85135D14666}"/>
              </a:ext>
            </a:extLst>
          </p:cNvPr>
          <p:cNvSpPr txBox="1"/>
          <p:nvPr/>
        </p:nvSpPr>
        <p:spPr>
          <a:xfrm>
            <a:off x="1" y="1186476"/>
            <a:ext cx="6095999" cy="769441"/>
          </a:xfrm>
          <a:prstGeom prst="rect">
            <a:avLst/>
          </a:prstGeom>
          <a:noFill/>
        </p:spPr>
        <p:txBody>
          <a:bodyPr wrap="square" rtlCol="0">
            <a:spAutoFit/>
          </a:bodyPr>
          <a:lstStyle/>
          <a:p>
            <a:pPr algn="ctr"/>
            <a:r>
              <a:rPr lang="en-US" sz="4400" b="1" noProof="0" dirty="0"/>
              <a:t>FFP</a:t>
            </a:r>
          </a:p>
        </p:txBody>
      </p:sp>
      <p:sp>
        <p:nvSpPr>
          <p:cNvPr id="3" name="CasellaDiTesto 2">
            <a:extLst>
              <a:ext uri="{FF2B5EF4-FFF2-40B4-BE49-F238E27FC236}">
                <a16:creationId xmlns:a16="http://schemas.microsoft.com/office/drawing/2014/main" id="{F581E719-11BF-2F05-7E14-214A606E2A1E}"/>
              </a:ext>
            </a:extLst>
          </p:cNvPr>
          <p:cNvSpPr txBox="1"/>
          <p:nvPr/>
        </p:nvSpPr>
        <p:spPr>
          <a:xfrm>
            <a:off x="6096001" y="1186476"/>
            <a:ext cx="6095999" cy="769441"/>
          </a:xfrm>
          <a:prstGeom prst="rect">
            <a:avLst/>
          </a:prstGeom>
          <a:noFill/>
        </p:spPr>
        <p:txBody>
          <a:bodyPr wrap="square" rtlCol="0">
            <a:spAutoFit/>
          </a:bodyPr>
          <a:lstStyle/>
          <a:p>
            <a:pPr algn="ctr"/>
            <a:r>
              <a:rPr lang="en-US" sz="4400" b="1" noProof="0" dirty="0"/>
              <a:t>QRP</a:t>
            </a:r>
          </a:p>
        </p:txBody>
      </p:sp>
      <p:sp>
        <p:nvSpPr>
          <p:cNvPr id="4" name="CasellaDiTesto 3">
            <a:extLst>
              <a:ext uri="{FF2B5EF4-FFF2-40B4-BE49-F238E27FC236}">
                <a16:creationId xmlns:a16="http://schemas.microsoft.com/office/drawing/2014/main" id="{EC6E4AAA-A617-DA3C-93AF-4326F6BDD1B3}"/>
              </a:ext>
            </a:extLst>
          </p:cNvPr>
          <p:cNvSpPr txBox="1"/>
          <p:nvPr/>
        </p:nvSpPr>
        <p:spPr>
          <a:xfrm>
            <a:off x="0" y="1955917"/>
            <a:ext cx="6095999" cy="461665"/>
          </a:xfrm>
          <a:prstGeom prst="rect">
            <a:avLst/>
          </a:prstGeom>
          <a:noFill/>
        </p:spPr>
        <p:txBody>
          <a:bodyPr wrap="square" rtlCol="0">
            <a:spAutoFit/>
          </a:bodyPr>
          <a:lstStyle/>
          <a:p>
            <a:pPr algn="ctr"/>
            <a:r>
              <a:rPr lang="en-US" sz="2400" i="1" noProof="0" dirty="0"/>
              <a:t>Fabrication, Falsification, Plagiarism</a:t>
            </a:r>
          </a:p>
        </p:txBody>
      </p:sp>
      <p:sp>
        <p:nvSpPr>
          <p:cNvPr id="5" name="CasellaDiTesto 4">
            <a:extLst>
              <a:ext uri="{FF2B5EF4-FFF2-40B4-BE49-F238E27FC236}">
                <a16:creationId xmlns:a16="http://schemas.microsoft.com/office/drawing/2014/main" id="{2058482D-8616-16B5-46CB-AD96DE78574F}"/>
              </a:ext>
            </a:extLst>
          </p:cNvPr>
          <p:cNvSpPr txBox="1"/>
          <p:nvPr/>
        </p:nvSpPr>
        <p:spPr>
          <a:xfrm>
            <a:off x="6096001" y="1955916"/>
            <a:ext cx="6095999" cy="461665"/>
          </a:xfrm>
          <a:prstGeom prst="rect">
            <a:avLst/>
          </a:prstGeom>
          <a:noFill/>
        </p:spPr>
        <p:txBody>
          <a:bodyPr wrap="square" rtlCol="0">
            <a:spAutoFit/>
          </a:bodyPr>
          <a:lstStyle/>
          <a:p>
            <a:pPr algn="ctr"/>
            <a:r>
              <a:rPr lang="en-US" sz="2400" i="1" noProof="0" dirty="0"/>
              <a:t>Questionable Research Practice</a:t>
            </a:r>
          </a:p>
        </p:txBody>
      </p:sp>
      <p:sp>
        <p:nvSpPr>
          <p:cNvPr id="6" name="CasellaDiTesto 5">
            <a:extLst>
              <a:ext uri="{FF2B5EF4-FFF2-40B4-BE49-F238E27FC236}">
                <a16:creationId xmlns:a16="http://schemas.microsoft.com/office/drawing/2014/main" id="{C3FF7EDC-60F1-DABB-8E93-A861E2E639E1}"/>
              </a:ext>
            </a:extLst>
          </p:cNvPr>
          <p:cNvSpPr txBox="1"/>
          <p:nvPr/>
        </p:nvSpPr>
        <p:spPr>
          <a:xfrm>
            <a:off x="214311" y="2511073"/>
            <a:ext cx="5881688" cy="3376374"/>
          </a:xfrm>
          <a:prstGeom prst="rect">
            <a:avLst/>
          </a:prstGeom>
          <a:noFill/>
        </p:spPr>
        <p:txBody>
          <a:bodyPr wrap="square" rtlCol="0">
            <a:spAutoFit/>
          </a:bodyPr>
          <a:lstStyle/>
          <a:p>
            <a:pPr marL="285750" indent="-285750">
              <a:lnSpc>
                <a:spcPct val="150000"/>
              </a:lnSpc>
              <a:buFont typeface="Wingdings" pitchFamily="2" charset="2"/>
              <a:buChar char="q"/>
            </a:pPr>
            <a:r>
              <a:rPr lang="en-US" b="1" u="sng" noProof="0" dirty="0"/>
              <a:t>Fabrication</a:t>
            </a:r>
            <a:r>
              <a:rPr lang="en-US" noProof="0" dirty="0"/>
              <a:t> is making up data or results and recording them as if they were real.</a:t>
            </a:r>
          </a:p>
          <a:p>
            <a:pPr marL="285750" indent="-285750">
              <a:lnSpc>
                <a:spcPct val="150000"/>
              </a:lnSpc>
              <a:buFont typeface="Wingdings" pitchFamily="2" charset="2"/>
              <a:buChar char="q"/>
            </a:pPr>
            <a:r>
              <a:rPr lang="en-US" b="1" u="sng" noProof="0" dirty="0"/>
              <a:t>Falsification</a:t>
            </a:r>
            <a:r>
              <a:rPr lang="en-US" noProof="0" dirty="0"/>
              <a:t> is manipulating research materials, equipment, images, or processes, or changing, omitting, or suppressing data or results without justification.</a:t>
            </a:r>
          </a:p>
          <a:p>
            <a:pPr marL="285750" indent="-285750">
              <a:lnSpc>
                <a:spcPct val="150000"/>
              </a:lnSpc>
              <a:buFont typeface="Wingdings" pitchFamily="2" charset="2"/>
              <a:buChar char="q"/>
            </a:pPr>
            <a:r>
              <a:rPr lang="en-US" b="1" u="sng" noProof="0" dirty="0"/>
              <a:t>Plagiarism </a:t>
            </a:r>
            <a:r>
              <a:rPr lang="en-US" noProof="0" dirty="0"/>
              <a:t>is using other people’s work or ideas without giving proper credit to the original source.</a:t>
            </a:r>
          </a:p>
        </p:txBody>
      </p:sp>
      <p:sp>
        <p:nvSpPr>
          <p:cNvPr id="8" name="CasellaDiTesto 7">
            <a:extLst>
              <a:ext uri="{FF2B5EF4-FFF2-40B4-BE49-F238E27FC236}">
                <a16:creationId xmlns:a16="http://schemas.microsoft.com/office/drawing/2014/main" id="{179039F4-A5A3-84A8-B9C8-E6004C233246}"/>
              </a:ext>
            </a:extLst>
          </p:cNvPr>
          <p:cNvSpPr txBox="1"/>
          <p:nvPr/>
        </p:nvSpPr>
        <p:spPr>
          <a:xfrm>
            <a:off x="1036693" y="6085954"/>
            <a:ext cx="4361515" cy="369332"/>
          </a:xfrm>
          <a:prstGeom prst="rect">
            <a:avLst/>
          </a:prstGeom>
          <a:noFill/>
        </p:spPr>
        <p:txBody>
          <a:bodyPr wrap="none" rtlCol="0">
            <a:spAutoFit/>
          </a:bodyPr>
          <a:lstStyle/>
          <a:p>
            <a:pPr algn="ctr"/>
            <a:r>
              <a:rPr lang="en-US" noProof="0" dirty="0">
                <a:solidFill>
                  <a:srgbClr val="89A4EA"/>
                </a:solidFill>
              </a:rPr>
              <a:t>Severe misconduct –– Intentional –– Rare</a:t>
            </a:r>
          </a:p>
        </p:txBody>
      </p:sp>
      <p:sp>
        <p:nvSpPr>
          <p:cNvPr id="9" name="CasellaDiTesto 8">
            <a:extLst>
              <a:ext uri="{FF2B5EF4-FFF2-40B4-BE49-F238E27FC236}">
                <a16:creationId xmlns:a16="http://schemas.microsoft.com/office/drawing/2014/main" id="{9F545A45-DAF2-9458-AA83-7B8D9DBB93D2}"/>
              </a:ext>
            </a:extLst>
          </p:cNvPr>
          <p:cNvSpPr txBox="1"/>
          <p:nvPr/>
        </p:nvSpPr>
        <p:spPr>
          <a:xfrm>
            <a:off x="6915150" y="2417581"/>
            <a:ext cx="5276850" cy="2787751"/>
          </a:xfrm>
          <a:prstGeom prst="rect">
            <a:avLst/>
          </a:prstGeom>
          <a:noFill/>
        </p:spPr>
        <p:txBody>
          <a:bodyPr wrap="square" rtlCol="0">
            <a:spAutoFit/>
          </a:bodyPr>
          <a:lstStyle/>
          <a:p>
            <a:pPr marL="285750" indent="-285750">
              <a:lnSpc>
                <a:spcPct val="200000"/>
              </a:lnSpc>
              <a:buFont typeface="Wingdings" pitchFamily="2" charset="2"/>
              <a:buChar char="q"/>
            </a:pPr>
            <a:r>
              <a:rPr lang="en-US" b="1" u="sng" noProof="0" dirty="0"/>
              <a:t>Some examples</a:t>
            </a:r>
            <a:br>
              <a:rPr lang="en-US" noProof="0" dirty="0"/>
            </a:br>
            <a:r>
              <a:rPr lang="en-US" noProof="0" dirty="0"/>
              <a:t>P-hacking</a:t>
            </a:r>
            <a:br>
              <a:rPr lang="en-US" noProof="0" dirty="0"/>
            </a:br>
            <a:r>
              <a:rPr lang="en-US" noProof="0" dirty="0" err="1"/>
              <a:t>HARKing</a:t>
            </a:r>
            <a:br>
              <a:rPr lang="en-US" noProof="0" dirty="0"/>
            </a:br>
            <a:r>
              <a:rPr lang="en-US" noProof="0" dirty="0"/>
              <a:t>Cherry-picking</a:t>
            </a:r>
            <a:br>
              <a:rPr lang="en-US" noProof="0" dirty="0"/>
            </a:br>
            <a:r>
              <a:rPr lang="en-US" noProof="0" dirty="0"/>
              <a:t>Salami slicing</a:t>
            </a:r>
          </a:p>
        </p:txBody>
      </p:sp>
      <p:sp>
        <p:nvSpPr>
          <p:cNvPr id="10" name="CasellaDiTesto 9">
            <a:extLst>
              <a:ext uri="{FF2B5EF4-FFF2-40B4-BE49-F238E27FC236}">
                <a16:creationId xmlns:a16="http://schemas.microsoft.com/office/drawing/2014/main" id="{08C8AD6B-856C-5211-0E0D-6F4EA31D6E03}"/>
              </a:ext>
            </a:extLst>
          </p:cNvPr>
          <p:cNvSpPr txBox="1"/>
          <p:nvPr/>
        </p:nvSpPr>
        <p:spPr>
          <a:xfrm>
            <a:off x="8144157" y="6085954"/>
            <a:ext cx="2338589" cy="369332"/>
          </a:xfrm>
          <a:prstGeom prst="rect">
            <a:avLst/>
          </a:prstGeom>
          <a:noFill/>
        </p:spPr>
        <p:txBody>
          <a:bodyPr wrap="none" rtlCol="0">
            <a:spAutoFit/>
          </a:bodyPr>
          <a:lstStyle/>
          <a:p>
            <a:pPr algn="ctr"/>
            <a:r>
              <a:rPr lang="en-US" noProof="0" dirty="0">
                <a:solidFill>
                  <a:srgbClr val="89A4EA"/>
                </a:solidFill>
              </a:rPr>
              <a:t>Grey area –– Frequent</a:t>
            </a:r>
          </a:p>
        </p:txBody>
      </p:sp>
      <p:sp>
        <p:nvSpPr>
          <p:cNvPr id="11" name="CasellaDiTesto 10">
            <a:extLst>
              <a:ext uri="{FF2B5EF4-FFF2-40B4-BE49-F238E27FC236}">
                <a16:creationId xmlns:a16="http://schemas.microsoft.com/office/drawing/2014/main" id="{8370F555-EF87-78A9-7461-D1DCE5334DDF}"/>
              </a:ext>
            </a:extLst>
          </p:cNvPr>
          <p:cNvSpPr txBox="1"/>
          <p:nvPr/>
        </p:nvSpPr>
        <p:spPr>
          <a:xfrm>
            <a:off x="2878549" y="261551"/>
            <a:ext cx="6434903" cy="523220"/>
          </a:xfrm>
          <a:prstGeom prst="rect">
            <a:avLst/>
          </a:prstGeom>
          <a:noFill/>
        </p:spPr>
        <p:txBody>
          <a:bodyPr wrap="none" rtlCol="0">
            <a:spAutoFit/>
          </a:bodyPr>
          <a:lstStyle/>
          <a:p>
            <a:pPr algn="ctr"/>
            <a:r>
              <a:rPr lang="en-US" sz="2800" b="1" noProof="0" dirty="0"/>
              <a:t>Violations of Research Integrity </a:t>
            </a:r>
            <a:r>
              <a:rPr lang="en-US" sz="1400" noProof="0" dirty="0">
                <a:solidFill>
                  <a:srgbClr val="89A4EA"/>
                </a:solidFill>
              </a:rPr>
              <a:t>(ALLEA, 2023)</a:t>
            </a:r>
          </a:p>
        </p:txBody>
      </p:sp>
    </p:spTree>
    <p:extLst>
      <p:ext uri="{BB962C8B-B14F-4D97-AF65-F5344CB8AC3E}">
        <p14:creationId xmlns:p14="http://schemas.microsoft.com/office/powerpoint/2010/main" val="36446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9">
                                            <p:txEl>
                                              <p:pRg st="0" end="0"/>
                                            </p:txEl>
                                          </p:spTgt>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 calcmode="lin" valueType="num">
                                      <p:cBhvr>
                                        <p:cTn id="38"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39"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4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FFAC0B03-3C93-9CB3-8F72-5C3542D505A6}"/>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5CCEBFE3-6622-9927-F87C-CF4B503446A4}"/>
              </a:ext>
            </a:extLst>
          </p:cNvPr>
          <p:cNvSpPr txBox="1"/>
          <p:nvPr/>
        </p:nvSpPr>
        <p:spPr>
          <a:xfrm>
            <a:off x="4436286" y="261551"/>
            <a:ext cx="3319435" cy="523220"/>
          </a:xfrm>
          <a:prstGeom prst="rect">
            <a:avLst/>
          </a:prstGeom>
          <a:noFill/>
        </p:spPr>
        <p:txBody>
          <a:bodyPr wrap="none" rtlCol="0">
            <a:spAutoFit/>
          </a:bodyPr>
          <a:lstStyle/>
          <a:p>
            <a:pPr algn="ctr"/>
            <a:r>
              <a:rPr lang="en-US" sz="2800" b="1" noProof="0" dirty="0"/>
              <a:t>And what about AI?</a:t>
            </a:r>
            <a:endParaRPr lang="en-US" sz="1400" noProof="0" dirty="0">
              <a:solidFill>
                <a:srgbClr val="89A4EA"/>
              </a:solidFill>
            </a:endParaRPr>
          </a:p>
        </p:txBody>
      </p:sp>
      <p:grpSp>
        <p:nvGrpSpPr>
          <p:cNvPr id="14" name="Gruppo 13">
            <a:extLst>
              <a:ext uri="{FF2B5EF4-FFF2-40B4-BE49-F238E27FC236}">
                <a16:creationId xmlns:a16="http://schemas.microsoft.com/office/drawing/2014/main" id="{86653678-9494-D062-392B-7608B99E5686}"/>
              </a:ext>
            </a:extLst>
          </p:cNvPr>
          <p:cNvGrpSpPr/>
          <p:nvPr/>
        </p:nvGrpSpPr>
        <p:grpSpPr>
          <a:xfrm>
            <a:off x="2636340" y="1066500"/>
            <a:ext cx="6919320" cy="5409049"/>
            <a:chOff x="3110204" y="1518611"/>
            <a:chExt cx="5971592" cy="4668180"/>
          </a:xfrm>
        </p:grpSpPr>
        <p:pic>
          <p:nvPicPr>
            <p:cNvPr id="12" name="Immagine 11" descr="Immagine che contiene testo, schermata, Sito Web, Carattere&#10;&#10;Il contenuto generato dall'IA potrebbe non essere corretto.">
              <a:extLst>
                <a:ext uri="{FF2B5EF4-FFF2-40B4-BE49-F238E27FC236}">
                  <a16:creationId xmlns:a16="http://schemas.microsoft.com/office/drawing/2014/main" id="{7F284036-770F-2C7A-210B-E97EE0BF1435}"/>
                </a:ext>
              </a:extLst>
            </p:cNvPr>
            <p:cNvPicPr>
              <a:picLocks noChangeAspect="1"/>
            </p:cNvPicPr>
            <p:nvPr/>
          </p:nvPicPr>
          <p:blipFill>
            <a:blip r:embed="rId2"/>
            <a:srcRect t="31147" b="9787"/>
            <a:stretch>
              <a:fillRect/>
            </a:stretch>
          </p:blipFill>
          <p:spPr>
            <a:xfrm>
              <a:off x="3110204" y="2480553"/>
              <a:ext cx="5971592" cy="3706238"/>
            </a:xfrm>
            <a:prstGeom prst="rect">
              <a:avLst/>
            </a:prstGeom>
          </p:spPr>
        </p:pic>
        <p:pic>
          <p:nvPicPr>
            <p:cNvPr id="13" name="Immagine 12" descr="Immagine che contiene testo, schermata, Sito Web, Carattere&#10;&#10;Il contenuto generato dall'IA potrebbe non essere corretto.">
              <a:extLst>
                <a:ext uri="{FF2B5EF4-FFF2-40B4-BE49-F238E27FC236}">
                  <a16:creationId xmlns:a16="http://schemas.microsoft.com/office/drawing/2014/main" id="{0150DB00-1B2E-BBAA-3837-2AA0C716B1F8}"/>
                </a:ext>
              </a:extLst>
            </p:cNvPr>
            <p:cNvPicPr>
              <a:picLocks noChangeAspect="1"/>
            </p:cNvPicPr>
            <p:nvPr/>
          </p:nvPicPr>
          <p:blipFill>
            <a:blip r:embed="rId2"/>
            <a:srcRect t="7478" b="77192"/>
            <a:stretch>
              <a:fillRect/>
            </a:stretch>
          </p:blipFill>
          <p:spPr>
            <a:xfrm>
              <a:off x="3110204" y="1518611"/>
              <a:ext cx="5971592" cy="961942"/>
            </a:xfrm>
            <a:prstGeom prst="rect">
              <a:avLst/>
            </a:prstGeom>
          </p:spPr>
        </p:pic>
      </p:grpSp>
    </p:spTree>
    <p:extLst>
      <p:ext uri="{BB962C8B-B14F-4D97-AF65-F5344CB8AC3E}">
        <p14:creationId xmlns:p14="http://schemas.microsoft.com/office/powerpoint/2010/main" val="2286247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95A333B8-FBF8-9322-B842-3AE624C359D1}"/>
            </a:ext>
          </a:extLst>
        </p:cNvPr>
        <p:cNvGrpSpPr/>
        <p:nvPr/>
      </p:nvGrpSpPr>
      <p:grpSpPr>
        <a:xfrm>
          <a:off x="0" y="0"/>
          <a:ext cx="0" cy="0"/>
          <a:chOff x="0" y="0"/>
          <a:chExt cx="0" cy="0"/>
        </a:xfrm>
      </p:grpSpPr>
      <p:pic>
        <p:nvPicPr>
          <p:cNvPr id="4" name="Elementi multimediali online 3" descr="Smarter Lunchroom Makeover -- MTV Style (2:35)">
            <a:hlinkClick r:id="" action="ppaction://media"/>
            <a:extLst>
              <a:ext uri="{FF2B5EF4-FFF2-40B4-BE49-F238E27FC236}">
                <a16:creationId xmlns:a16="http://schemas.microsoft.com/office/drawing/2014/main" id="{8C08D249-EBE0-2EDF-7DF2-8139E4DF0224}"/>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6777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4F52710E-C648-A874-017C-BD87B94D375C}"/>
            </a:ext>
          </a:extLst>
        </p:cNvPr>
        <p:cNvGrpSpPr/>
        <p:nvPr/>
      </p:nvGrpSpPr>
      <p:grpSpPr>
        <a:xfrm>
          <a:off x="0" y="0"/>
          <a:ext cx="0" cy="0"/>
          <a:chOff x="0" y="0"/>
          <a:chExt cx="0" cy="0"/>
        </a:xfrm>
      </p:grpSpPr>
      <p:pic>
        <p:nvPicPr>
          <p:cNvPr id="3" name="Immagine 2" descr="Immagine che contiene testo, schermata, documento, Carattere&#10;&#10;Il contenuto generato dall'IA potrebbe non essere corretto.">
            <a:extLst>
              <a:ext uri="{FF2B5EF4-FFF2-40B4-BE49-F238E27FC236}">
                <a16:creationId xmlns:a16="http://schemas.microsoft.com/office/drawing/2014/main" id="{DCAF4CE8-CCD2-057D-F086-573CE6DB6FAB}"/>
              </a:ext>
            </a:extLst>
          </p:cNvPr>
          <p:cNvPicPr>
            <a:picLocks noChangeAspect="1"/>
          </p:cNvPicPr>
          <p:nvPr/>
        </p:nvPicPr>
        <p:blipFill>
          <a:blip r:embed="rId2"/>
          <a:srcRect b="26438"/>
          <a:stretch>
            <a:fillRect/>
          </a:stretch>
        </p:blipFill>
        <p:spPr>
          <a:xfrm>
            <a:off x="1922899" y="6935984"/>
            <a:ext cx="8346201" cy="6375368"/>
          </a:xfrm>
          <a:prstGeom prst="rect">
            <a:avLst/>
          </a:prstGeom>
        </p:spPr>
      </p:pic>
      <p:sp>
        <p:nvSpPr>
          <p:cNvPr id="4" name="CasellaDiTesto 3">
            <a:extLst>
              <a:ext uri="{FF2B5EF4-FFF2-40B4-BE49-F238E27FC236}">
                <a16:creationId xmlns:a16="http://schemas.microsoft.com/office/drawing/2014/main" id="{4864AD2F-7536-B13A-B6D5-941666C31431}"/>
              </a:ext>
            </a:extLst>
          </p:cNvPr>
          <p:cNvSpPr txBox="1"/>
          <p:nvPr/>
        </p:nvSpPr>
        <p:spPr>
          <a:xfrm>
            <a:off x="830456" y="261551"/>
            <a:ext cx="10531088" cy="738664"/>
          </a:xfrm>
          <a:prstGeom prst="rect">
            <a:avLst/>
          </a:prstGeom>
          <a:noFill/>
        </p:spPr>
        <p:txBody>
          <a:bodyPr wrap="none" rtlCol="0">
            <a:spAutoFit/>
          </a:bodyPr>
          <a:lstStyle/>
          <a:p>
            <a:pPr algn="ctr"/>
            <a:r>
              <a:rPr lang="en-US" sz="2800" b="1" noProof="0" dirty="0"/>
              <a:t>Guidelines on the Responsible Use of Generative AI in Research</a:t>
            </a:r>
            <a:br>
              <a:rPr lang="en-US" sz="2800" b="1" noProof="0" dirty="0"/>
            </a:br>
            <a:r>
              <a:rPr lang="en-US" sz="1400" noProof="0" dirty="0">
                <a:solidFill>
                  <a:srgbClr val="89A4EA"/>
                </a:solidFill>
              </a:rPr>
              <a:t>(European Commission, 2025)</a:t>
            </a:r>
          </a:p>
        </p:txBody>
      </p:sp>
      <p:sp>
        <p:nvSpPr>
          <p:cNvPr id="5" name="CasellaDiTesto 4">
            <a:extLst>
              <a:ext uri="{FF2B5EF4-FFF2-40B4-BE49-F238E27FC236}">
                <a16:creationId xmlns:a16="http://schemas.microsoft.com/office/drawing/2014/main" id="{9C879C48-1441-4451-3127-F421CD1F2630}"/>
              </a:ext>
            </a:extLst>
          </p:cNvPr>
          <p:cNvSpPr txBox="1"/>
          <p:nvPr/>
        </p:nvSpPr>
        <p:spPr>
          <a:xfrm>
            <a:off x="830455" y="1174161"/>
            <a:ext cx="10531088" cy="5587876"/>
          </a:xfrm>
          <a:prstGeom prst="rect">
            <a:avLst/>
          </a:prstGeom>
          <a:noFill/>
        </p:spPr>
        <p:txBody>
          <a:bodyPr wrap="square" numCol="2" rtlCol="0">
            <a:spAutoFit/>
          </a:bodyPr>
          <a:lstStyle/>
          <a:p>
            <a:pPr marL="514350" indent="-514350">
              <a:lnSpc>
                <a:spcPct val="150000"/>
              </a:lnSpc>
              <a:buFont typeface="+mj-lt"/>
              <a:buAutoNum type="romanUcPeriod"/>
            </a:pPr>
            <a:r>
              <a:rPr lang="en-US" sz="2000" noProof="0" dirty="0"/>
              <a:t>Remain ultimately responsible for scientific output</a:t>
            </a:r>
            <a:br>
              <a:rPr lang="en-US" sz="2000" noProof="0" dirty="0"/>
            </a:br>
            <a:endParaRPr lang="en-US" sz="2000" noProof="0" dirty="0"/>
          </a:p>
          <a:p>
            <a:pPr marL="514350" indent="-514350">
              <a:lnSpc>
                <a:spcPct val="150000"/>
              </a:lnSpc>
              <a:buFont typeface="+mj-lt"/>
              <a:buAutoNum type="romanUcPeriod"/>
            </a:pPr>
            <a:r>
              <a:rPr lang="en-US" sz="2000" noProof="0" dirty="0"/>
              <a:t>Use generative AI transparently.</a:t>
            </a:r>
            <a:br>
              <a:rPr lang="en-US" sz="2000" noProof="0" dirty="0"/>
            </a:br>
            <a:endParaRPr lang="en-US" sz="2000" noProof="0" dirty="0"/>
          </a:p>
          <a:p>
            <a:pPr marL="514350" indent="-514350">
              <a:lnSpc>
                <a:spcPct val="150000"/>
              </a:lnSpc>
              <a:buFont typeface="+mj-lt"/>
              <a:buAutoNum type="romanUcPeriod"/>
            </a:pPr>
            <a:r>
              <a:rPr lang="en-US" sz="2000" noProof="0" dirty="0"/>
              <a:t>Pay particular attention to issues related to privacy, confidentiality and intellectual property rights when sharing sensitive or protected information with AI tools.</a:t>
            </a:r>
            <a:br>
              <a:rPr lang="en-US" sz="2000" noProof="0" dirty="0"/>
            </a:br>
            <a:endParaRPr lang="en-US" sz="2000" noProof="0" dirty="0"/>
          </a:p>
          <a:p>
            <a:pPr marL="514350" indent="-514350">
              <a:lnSpc>
                <a:spcPct val="150000"/>
              </a:lnSpc>
              <a:buFont typeface="+mj-lt"/>
              <a:buAutoNum type="romanUcPeriod"/>
            </a:pPr>
            <a:r>
              <a:rPr lang="en-US" sz="2000" noProof="0" dirty="0"/>
              <a:t>Respect applicable national, EU and international legislation.</a:t>
            </a:r>
          </a:p>
          <a:p>
            <a:pPr marL="514350" indent="-514350">
              <a:lnSpc>
                <a:spcPct val="150000"/>
              </a:lnSpc>
              <a:buFont typeface="+mj-lt"/>
              <a:buAutoNum type="romanUcPeriod"/>
            </a:pPr>
            <a:r>
              <a:rPr lang="en-US" sz="2000" noProof="0" dirty="0"/>
              <a:t>Continuously learn how to use generative AI tools properly to </a:t>
            </a:r>
            <a:r>
              <a:rPr lang="en-US" sz="2000" noProof="0" dirty="0" err="1"/>
              <a:t>maximise</a:t>
            </a:r>
            <a:r>
              <a:rPr lang="en-US" sz="2000" noProof="0" dirty="0"/>
              <a:t> their benefits, including by undertaking training.</a:t>
            </a:r>
            <a:br>
              <a:rPr lang="en-US" sz="2000" noProof="0" dirty="0"/>
            </a:br>
            <a:endParaRPr lang="en-US" sz="2000" noProof="0" dirty="0"/>
          </a:p>
          <a:p>
            <a:pPr marL="514350" indent="-514350">
              <a:lnSpc>
                <a:spcPct val="150000"/>
              </a:lnSpc>
              <a:buFont typeface="+mj-lt"/>
              <a:buAutoNum type="romanUcPeriod"/>
            </a:pPr>
            <a:r>
              <a:rPr lang="en-US" sz="2000" noProof="0" dirty="0"/>
              <a:t>Refrain from using generative AI tools substantially in sensitive activities that could impact other researchers or </a:t>
            </a:r>
            <a:r>
              <a:rPr lang="en-US" sz="2000" noProof="0" dirty="0" err="1"/>
              <a:t>organisations</a:t>
            </a:r>
            <a:r>
              <a:rPr lang="en-US" sz="2000" noProof="0" dirty="0"/>
              <a:t> (for example peer review, evaluation of research proposals, </a:t>
            </a:r>
            <a:r>
              <a:rPr lang="en-US" sz="2000" noProof="0" dirty="0" err="1"/>
              <a:t>etc</a:t>
            </a:r>
            <a:r>
              <a:rPr lang="en-US" sz="2000" noProof="0" dirty="0"/>
              <a:t>).</a:t>
            </a:r>
            <a:br>
              <a:rPr lang="en-US" sz="2000" noProof="0" dirty="0"/>
            </a:br>
            <a:endParaRPr lang="en-US" sz="2000" noProof="0" dirty="0"/>
          </a:p>
          <a:p>
            <a:pPr marL="514350" indent="-514350">
              <a:lnSpc>
                <a:spcPct val="150000"/>
              </a:lnSpc>
              <a:buFont typeface="+mj-lt"/>
              <a:buAutoNum type="romanUcPeriod"/>
            </a:pPr>
            <a:endParaRPr lang="en-US" sz="2000" noProof="0" dirty="0"/>
          </a:p>
        </p:txBody>
      </p:sp>
    </p:spTree>
    <p:extLst>
      <p:ext uri="{BB962C8B-B14F-4D97-AF65-F5344CB8AC3E}">
        <p14:creationId xmlns:p14="http://schemas.microsoft.com/office/powerpoint/2010/main" val="267114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1" nodeType="clickEffect">
                                  <p:stCondLst>
                                    <p:cond delay="0"/>
                                  </p:stCondLst>
                                  <p:childTnLst>
                                    <p:set>
                                      <p:cBhvr>
                                        <p:cTn id="10" dur="indefinite"/>
                                        <p:tgtEl>
                                          <p:spTgt spid="5">
                                            <p:txEl>
                                              <p:pRg st="0" end="0"/>
                                            </p:txEl>
                                          </p:spTgt>
                                        </p:tgtEl>
                                        <p:attrNameLst>
                                          <p:attrName>style.opacity</p:attrName>
                                        </p:attrNameLst>
                                      </p:cBhvr>
                                      <p:to>
                                        <p:strVal val="0.5"/>
                                      </p:to>
                                    </p:set>
                                    <p:animEffect filter="image" prLst="opacity: 0.5">
                                      <p:cBhvr rctx="IE">
                                        <p:cTn id="11" dur="indefinite"/>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1" nodeType="clickEffect">
                                  <p:stCondLst>
                                    <p:cond delay="0"/>
                                  </p:stCondLst>
                                  <p:childTnLst>
                                    <p:set>
                                      <p:cBhvr>
                                        <p:cTn id="19" dur="indefinite"/>
                                        <p:tgtEl>
                                          <p:spTgt spid="5">
                                            <p:txEl>
                                              <p:pRg st="1" end="1"/>
                                            </p:txEl>
                                          </p:spTgt>
                                        </p:tgtEl>
                                        <p:attrNameLst>
                                          <p:attrName>style.opacity</p:attrName>
                                        </p:attrNameLst>
                                      </p:cBhvr>
                                      <p:to>
                                        <p:strVal val="0.5"/>
                                      </p:to>
                                    </p:set>
                                    <p:animEffect filter="image" prLst="opacity: 0.5">
                                      <p:cBhvr rctx="IE">
                                        <p:cTn id="20" dur="indefinite"/>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p:cTn id="28" dur="indefinite"/>
                                        <p:tgtEl>
                                          <p:spTgt spid="5">
                                            <p:txEl>
                                              <p:pRg st="2" end="2"/>
                                            </p:txEl>
                                          </p:spTgt>
                                        </p:tgtEl>
                                        <p:attrNameLst>
                                          <p:attrName>style.opacity</p:attrName>
                                        </p:attrNameLst>
                                      </p:cBhvr>
                                      <p:to>
                                        <p:strVal val="0.5"/>
                                      </p:to>
                                    </p:set>
                                    <p:animEffect filter="image" prLst="opacity: 0.5">
                                      <p:cBhvr rctx="IE">
                                        <p:cTn id="29" dur="indefinite"/>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p:cTn id="37" dur="indefinite"/>
                                        <p:tgtEl>
                                          <p:spTgt spid="5">
                                            <p:txEl>
                                              <p:pRg st="3" end="3"/>
                                            </p:txEl>
                                          </p:spTgt>
                                        </p:tgtEl>
                                        <p:attrNameLst>
                                          <p:attrName>style.opacity</p:attrName>
                                        </p:attrNameLst>
                                      </p:cBhvr>
                                      <p:to>
                                        <p:strVal val="0.5"/>
                                      </p:to>
                                    </p:set>
                                    <p:animEffect filter="image" prLst="opacity: 0.5">
                                      <p:cBhvr rctx="IE">
                                        <p:cTn id="38" dur="indefinite"/>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1" nodeType="clickEffect">
                                  <p:stCondLst>
                                    <p:cond delay="0"/>
                                  </p:stCondLst>
                                  <p:childTnLst>
                                    <p:set>
                                      <p:cBhvr>
                                        <p:cTn id="46" dur="indefinite"/>
                                        <p:tgtEl>
                                          <p:spTgt spid="5">
                                            <p:txEl>
                                              <p:pRg st="4" end="4"/>
                                            </p:txEl>
                                          </p:spTgt>
                                        </p:tgtEl>
                                        <p:attrNameLst>
                                          <p:attrName>style.opacity</p:attrName>
                                        </p:attrNameLst>
                                      </p:cBhvr>
                                      <p:to>
                                        <p:strVal val="0.5"/>
                                      </p:to>
                                    </p:set>
                                    <p:animEffect filter="image" prLst="opacity: 0.5">
                                      <p:cBhvr rctx="IE">
                                        <p:cTn id="47" dur="indefinite"/>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1" nodeType="clickEffect">
                                  <p:stCondLst>
                                    <p:cond delay="0"/>
                                  </p:stCondLst>
                                  <p:childTnLst>
                                    <p:set>
                                      <p:cBhvr>
                                        <p:cTn id="55" dur="indefinite"/>
                                        <p:tgtEl>
                                          <p:spTgt spid="5">
                                            <p:txEl>
                                              <p:pRg st="5" end="5"/>
                                            </p:txEl>
                                          </p:spTgt>
                                        </p:tgtEl>
                                        <p:attrNameLst>
                                          <p:attrName>style.opacity</p:attrName>
                                        </p:attrNameLst>
                                      </p:cBhvr>
                                      <p:to>
                                        <p:strVal val="0.5"/>
                                      </p:to>
                                    </p:set>
                                    <p:animEffect filter="image" prLst="opacity: 0.5">
                                      <p:cBhvr rctx="IE">
                                        <p:cTn id="56" dur="indefinite"/>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31B6E4EA-6F36-879A-4E51-0E185AD58543}"/>
            </a:ext>
          </a:extLst>
        </p:cNvPr>
        <p:cNvGrpSpPr/>
        <p:nvPr/>
      </p:nvGrpSpPr>
      <p:grpSpPr>
        <a:xfrm>
          <a:off x="0" y="0"/>
          <a:ext cx="0" cy="0"/>
          <a:chOff x="0" y="0"/>
          <a:chExt cx="0" cy="0"/>
        </a:xfrm>
      </p:grpSpPr>
      <p:pic>
        <p:nvPicPr>
          <p:cNvPr id="3" name="Immagine 2" descr="Immagine che contiene testo, schermata, documento, Carattere&#10;&#10;Il contenuto generato dall'IA potrebbe non essere corretto.">
            <a:extLst>
              <a:ext uri="{FF2B5EF4-FFF2-40B4-BE49-F238E27FC236}">
                <a16:creationId xmlns:a16="http://schemas.microsoft.com/office/drawing/2014/main" id="{5603EAAD-4B7E-41BB-FC53-63F7D4F88530}"/>
              </a:ext>
            </a:extLst>
          </p:cNvPr>
          <p:cNvPicPr>
            <a:picLocks noChangeAspect="1"/>
          </p:cNvPicPr>
          <p:nvPr/>
        </p:nvPicPr>
        <p:blipFill>
          <a:blip r:embed="rId2"/>
          <a:srcRect b="26438"/>
          <a:stretch>
            <a:fillRect/>
          </a:stretch>
        </p:blipFill>
        <p:spPr>
          <a:xfrm>
            <a:off x="1922900" y="482633"/>
            <a:ext cx="8346201" cy="6375368"/>
          </a:xfrm>
          <a:prstGeom prst="rect">
            <a:avLst/>
          </a:prstGeom>
        </p:spPr>
      </p:pic>
    </p:spTree>
    <p:extLst>
      <p:ext uri="{BB962C8B-B14F-4D97-AF65-F5344CB8AC3E}">
        <p14:creationId xmlns:p14="http://schemas.microsoft.com/office/powerpoint/2010/main" val="339390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14910CD0-6EA7-3E21-4618-C56E8D5919FB}"/>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8CE83D8-D069-B69D-FE61-850540967213}"/>
              </a:ext>
            </a:extLst>
          </p:cNvPr>
          <p:cNvPicPr>
            <a:picLocks noChangeAspect="1"/>
          </p:cNvPicPr>
          <p:nvPr/>
        </p:nvPicPr>
        <p:blipFill>
          <a:blip r:embed="rId2"/>
          <a:stretch>
            <a:fillRect/>
          </a:stretch>
        </p:blipFill>
        <p:spPr>
          <a:xfrm>
            <a:off x="2285890" y="345674"/>
            <a:ext cx="7620220" cy="6166652"/>
          </a:xfrm>
          <a:prstGeom prst="rect">
            <a:avLst/>
          </a:prstGeom>
        </p:spPr>
      </p:pic>
    </p:spTree>
    <p:extLst>
      <p:ext uri="{BB962C8B-B14F-4D97-AF65-F5344CB8AC3E}">
        <p14:creationId xmlns:p14="http://schemas.microsoft.com/office/powerpoint/2010/main" val="364236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DA39E215-5255-D43E-F32E-D9D4BC976A6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6F716F7-75AB-2649-D7D5-F705976487DD}"/>
              </a:ext>
            </a:extLst>
          </p:cNvPr>
          <p:cNvSpPr txBox="1"/>
          <p:nvPr/>
        </p:nvSpPr>
        <p:spPr>
          <a:xfrm>
            <a:off x="305836" y="231282"/>
            <a:ext cx="2293833" cy="646331"/>
          </a:xfrm>
          <a:prstGeom prst="rect">
            <a:avLst/>
          </a:prstGeom>
          <a:noFill/>
        </p:spPr>
        <p:txBody>
          <a:bodyPr wrap="none" rtlCol="0">
            <a:spAutoFit/>
          </a:bodyPr>
          <a:lstStyle/>
          <a:p>
            <a:r>
              <a:rPr lang="en-US" sz="3600" b="1" noProof="0" dirty="0"/>
              <a:t>Materials:</a:t>
            </a:r>
            <a:endParaRPr lang="en-US" sz="3600" noProof="0" dirty="0"/>
          </a:p>
        </p:txBody>
      </p:sp>
      <p:sp>
        <p:nvSpPr>
          <p:cNvPr id="7" name="Rectangle 4">
            <a:extLst>
              <a:ext uri="{FF2B5EF4-FFF2-40B4-BE49-F238E27FC236}">
                <a16:creationId xmlns:a16="http://schemas.microsoft.com/office/drawing/2014/main" id="{7FCD3C2F-4914-5F81-E86B-E9112238A961}"/>
              </a:ext>
            </a:extLst>
          </p:cNvPr>
          <p:cNvSpPr>
            <a:spLocks noChangeArrowheads="1"/>
          </p:cNvSpPr>
          <p:nvPr/>
        </p:nvSpPr>
        <p:spPr bwMode="auto">
          <a:xfrm>
            <a:off x="305836" y="1172853"/>
            <a:ext cx="11580328" cy="545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defTabSz="914400" rtl="0" eaLnBrk="0" fontAlgn="base" latinLnBrk="0" hangingPunct="0">
              <a:lnSpc>
                <a:spcPct val="150000"/>
              </a:lnSpc>
              <a:spcBef>
                <a:spcPct val="0"/>
              </a:spcBef>
              <a:spcAft>
                <a:spcPct val="0"/>
              </a:spcAft>
              <a:buClrTx/>
              <a:buSzTx/>
              <a:buFont typeface="Wingdings" pitchFamily="2" charset="2"/>
              <a:buChar char="ü"/>
              <a:tabLst/>
            </a:pPr>
            <a:r>
              <a:rPr kumimoji="0" lang="en-US" sz="1800" b="0" i="0" u="none" strike="noStrike" cap="none" normalizeH="0" baseline="0" noProof="0" dirty="0">
                <a:ln>
                  <a:noFill/>
                </a:ln>
                <a:effectLst/>
                <a:latin typeface="+mn-lt"/>
              </a:rPr>
              <a:t>ALLEA. (2023). </a:t>
            </a:r>
            <a:r>
              <a:rPr kumimoji="0" lang="en-US" sz="1800" b="0" i="1" u="none" strike="noStrike" cap="none" normalizeH="0" baseline="0" noProof="0" dirty="0">
                <a:ln>
                  <a:noFill/>
                </a:ln>
                <a:effectLst/>
                <a:latin typeface="+mn-lt"/>
              </a:rPr>
              <a:t>The European code of conduct for research integrity</a:t>
            </a:r>
            <a:r>
              <a:rPr kumimoji="0" lang="en-US" sz="1800" b="0" i="0" u="none" strike="noStrike" cap="none" normalizeH="0" baseline="0" noProof="0" dirty="0">
                <a:ln>
                  <a:noFill/>
                </a:ln>
                <a:effectLst/>
                <a:latin typeface="+mn-lt"/>
              </a:rPr>
              <a:t> (Revised ed.). </a:t>
            </a:r>
            <a:r>
              <a:rPr kumimoji="0" lang="en-US" sz="1800" b="0" i="0" u="none" strike="noStrike" cap="none" normalizeH="0" baseline="0" noProof="0" dirty="0">
                <a:ln>
                  <a:noFill/>
                </a:ln>
                <a:solidFill>
                  <a:srgbClr val="89A4EA"/>
                </a:solidFill>
                <a:effectLst/>
                <a:latin typeface="+mn-lt"/>
                <a:hlinkClick r:id="rId2">
                  <a:extLst>
                    <a:ext uri="{A12FA001-AC4F-418D-AE19-62706E023703}">
                      <ahyp:hlinkClr xmlns:ahyp="http://schemas.microsoft.com/office/drawing/2018/hyperlinkcolor" val="tx"/>
                    </a:ext>
                  </a:extLst>
                </a:hlinkClick>
              </a:rPr>
              <a:t>https://allea.org/portfolio-item/european-code-of-conduct-2023</a:t>
            </a:r>
            <a:endParaRPr kumimoji="0" lang="en-US" sz="1800" b="0" i="0" u="none" strike="noStrike" cap="none" normalizeH="0" baseline="0" noProof="0" dirty="0">
              <a:ln>
                <a:noFill/>
              </a:ln>
              <a:solidFill>
                <a:srgbClr val="89A4EA"/>
              </a:solidFill>
              <a:effectLst/>
              <a:latin typeface="+mn-lt"/>
            </a:endParaRPr>
          </a:p>
          <a:p>
            <a:pPr marL="285750" marR="0" lvl="0" indent="-285750" defTabSz="914400" rtl="0" eaLnBrk="0" fontAlgn="base" latinLnBrk="0" hangingPunct="0">
              <a:lnSpc>
                <a:spcPct val="150000"/>
              </a:lnSpc>
              <a:spcBef>
                <a:spcPct val="0"/>
              </a:spcBef>
              <a:spcAft>
                <a:spcPct val="0"/>
              </a:spcAft>
              <a:buClrTx/>
              <a:buSzTx/>
              <a:buFont typeface="Wingdings" pitchFamily="2" charset="2"/>
              <a:buChar char="q"/>
              <a:tabLst/>
            </a:pPr>
            <a:r>
              <a:rPr kumimoji="0" lang="en-US" sz="1800" b="0" i="0" u="none" strike="noStrike" cap="none" normalizeH="0" baseline="0" noProof="0" dirty="0">
                <a:ln>
                  <a:noFill/>
                </a:ln>
                <a:effectLst/>
                <a:latin typeface="+mn-lt"/>
              </a:rPr>
              <a:t>Barnett, A. (2022). </a:t>
            </a:r>
            <a:r>
              <a:rPr kumimoji="0" lang="en-US" sz="1800" b="0" i="1" u="none" strike="noStrike" cap="none" normalizeH="0" baseline="0" noProof="0" dirty="0">
                <a:ln>
                  <a:noFill/>
                </a:ln>
                <a:effectLst/>
                <a:latin typeface="+mn-lt"/>
              </a:rPr>
              <a:t>Publication bias or research misconduct?</a:t>
            </a:r>
            <a:r>
              <a:rPr kumimoji="0" lang="en-US" sz="1800" b="0" i="0" u="none" strike="noStrike" cap="none" normalizeH="0" baseline="0" noProof="0" dirty="0">
                <a:ln>
                  <a:noFill/>
                </a:ln>
                <a:effectLst/>
                <a:latin typeface="+mn-lt"/>
              </a:rPr>
              <a:t> Median Watch. </a:t>
            </a:r>
            <a:r>
              <a:rPr kumimoji="0" lang="en-US" sz="1800" b="0" i="0" u="none" strike="noStrike" cap="none" normalizeH="0" baseline="0" noProof="0" dirty="0">
                <a:ln>
                  <a:noFill/>
                </a:ln>
                <a:solidFill>
                  <a:srgbClr val="89A4EA"/>
                </a:solidFill>
                <a:effectLst/>
                <a:latin typeface="+mn-lt"/>
                <a:hlinkClick r:id="rId3">
                  <a:extLst>
                    <a:ext uri="{A12FA001-AC4F-418D-AE19-62706E023703}">
                      <ahyp:hlinkClr xmlns:ahyp="http://schemas.microsoft.com/office/drawing/2018/hyperlinkcolor" val="tx"/>
                    </a:ext>
                  </a:extLst>
                </a:hlinkClick>
              </a:rPr>
              <a:t>https://medianwatch.netlify.app/post/z_values/</a:t>
            </a:r>
            <a:endParaRPr kumimoji="0" lang="en-US" sz="1800" b="0" i="0" u="none" strike="noStrike" cap="none" normalizeH="0" baseline="0" noProof="0" dirty="0">
              <a:ln>
                <a:noFill/>
              </a:ln>
              <a:solidFill>
                <a:srgbClr val="89A4EA"/>
              </a:solidFill>
              <a:effectLst/>
              <a:latin typeface="+mn-lt"/>
            </a:endParaRPr>
          </a:p>
          <a:p>
            <a:pPr marL="285750" marR="0" lvl="0" indent="-285750" defTabSz="914400" rtl="0" eaLnBrk="0" fontAlgn="base" latinLnBrk="0" hangingPunct="0">
              <a:lnSpc>
                <a:spcPct val="150000"/>
              </a:lnSpc>
              <a:spcBef>
                <a:spcPct val="0"/>
              </a:spcBef>
              <a:spcAft>
                <a:spcPct val="0"/>
              </a:spcAft>
              <a:buClrTx/>
              <a:buSzTx/>
              <a:buFont typeface="Wingdings" pitchFamily="2" charset="2"/>
              <a:buChar char="ü"/>
              <a:tabLst/>
            </a:pPr>
            <a:r>
              <a:rPr kumimoji="0" lang="en-US" sz="1800" b="0" i="0" u="none" strike="noStrike" cap="none" normalizeH="0" baseline="0" noProof="0" dirty="0">
                <a:ln>
                  <a:noFill/>
                </a:ln>
                <a:effectLst/>
                <a:latin typeface="+mn-lt"/>
              </a:rPr>
              <a:t>European Commission. (2025). </a:t>
            </a:r>
            <a:r>
              <a:rPr kumimoji="0" lang="en-US" sz="1800" b="0" i="1" u="none" strike="noStrike" cap="none" normalizeH="0" baseline="0" noProof="0" dirty="0">
                <a:ln>
                  <a:noFill/>
                </a:ln>
                <a:effectLst/>
                <a:latin typeface="+mn-lt"/>
              </a:rPr>
              <a:t>Living guidelines on the responsible use of generative AI in research</a:t>
            </a:r>
            <a:r>
              <a:rPr kumimoji="0" lang="en-US" sz="1800" b="0" i="0" u="none" strike="noStrike" cap="none" normalizeH="0" baseline="0" noProof="0" dirty="0">
                <a:ln>
                  <a:noFill/>
                </a:ln>
                <a:effectLst/>
                <a:latin typeface="+mn-lt"/>
              </a:rPr>
              <a:t>. </a:t>
            </a:r>
            <a:r>
              <a:rPr kumimoji="0" lang="en-US" sz="1800" b="0" i="0" u="none" strike="noStrike" cap="none" normalizeH="0" baseline="0" noProof="0" dirty="0">
                <a:ln>
                  <a:noFill/>
                </a:ln>
                <a:solidFill>
                  <a:srgbClr val="89A4EA"/>
                </a:solidFill>
                <a:effectLst/>
                <a:latin typeface="+mn-lt"/>
                <a:hlinkClick r:id="rId4">
                  <a:extLst>
                    <a:ext uri="{A12FA001-AC4F-418D-AE19-62706E023703}">
                      <ahyp:hlinkClr xmlns:ahyp="http://schemas.microsoft.com/office/drawing/2018/hyperlinkcolor" val="tx"/>
                    </a:ext>
                  </a:extLst>
                </a:hlinkClick>
              </a:rPr>
              <a:t>https://research-and-innovation.ec.europa.eu/document/2b6cf7e5-36ac-41cb-aab5-0d32050143dc_en</a:t>
            </a:r>
            <a:endParaRPr kumimoji="0" lang="en-US" sz="1800" b="0" i="0" u="none" strike="noStrike" cap="none" normalizeH="0" baseline="0" noProof="0" dirty="0">
              <a:ln>
                <a:noFill/>
              </a:ln>
              <a:solidFill>
                <a:srgbClr val="89A4EA"/>
              </a:solidFill>
              <a:effectLst/>
              <a:latin typeface="+mn-lt"/>
            </a:endParaRPr>
          </a:p>
          <a:p>
            <a:pPr marL="285750" marR="0" lvl="0" indent="-285750" defTabSz="914400" rtl="0" eaLnBrk="0" fontAlgn="base" latinLnBrk="0" hangingPunct="0">
              <a:lnSpc>
                <a:spcPct val="150000"/>
              </a:lnSpc>
              <a:spcBef>
                <a:spcPct val="0"/>
              </a:spcBef>
              <a:spcAft>
                <a:spcPct val="0"/>
              </a:spcAft>
              <a:buClrTx/>
              <a:buSzTx/>
              <a:buFont typeface="Wingdings" pitchFamily="2" charset="2"/>
              <a:buChar char="q"/>
              <a:tabLst/>
            </a:pPr>
            <a:r>
              <a:rPr kumimoji="0" lang="en-US" sz="1800" b="0" i="0" u="none" strike="noStrike" cap="none" normalizeH="0" baseline="0" noProof="0" dirty="0">
                <a:ln>
                  <a:noFill/>
                </a:ln>
                <a:effectLst/>
                <a:latin typeface="+mn-lt"/>
              </a:rPr>
              <a:t>Lee, S. M. (2018). </a:t>
            </a:r>
            <a:r>
              <a:rPr kumimoji="0" lang="en-US" sz="1800" b="0" i="1" u="none" strike="noStrike" cap="none" normalizeH="0" baseline="0" noProof="0" dirty="0">
                <a:ln>
                  <a:noFill/>
                </a:ln>
                <a:effectLst/>
                <a:latin typeface="+mn-lt"/>
              </a:rPr>
              <a:t>Here’s how Cornell scientist Brian </a:t>
            </a:r>
            <a:r>
              <a:rPr kumimoji="0" lang="en-US" sz="1800" b="0" i="1" u="none" strike="noStrike" cap="none" normalizeH="0" baseline="0" noProof="0" dirty="0" err="1">
                <a:ln>
                  <a:noFill/>
                </a:ln>
                <a:effectLst/>
                <a:latin typeface="+mn-lt"/>
              </a:rPr>
              <a:t>Wansink</a:t>
            </a:r>
            <a:r>
              <a:rPr kumimoji="0" lang="en-US" sz="1800" b="0" i="1" u="none" strike="noStrike" cap="none" normalizeH="0" baseline="0" noProof="0" dirty="0">
                <a:ln>
                  <a:noFill/>
                </a:ln>
                <a:effectLst/>
                <a:latin typeface="+mn-lt"/>
              </a:rPr>
              <a:t> turned shoddy data into viral studies about how we eat</a:t>
            </a:r>
            <a:r>
              <a:rPr kumimoji="0" lang="en-US" sz="1800" b="0" i="0" u="none" strike="noStrike" cap="none" normalizeH="0" baseline="0" noProof="0" dirty="0">
                <a:ln>
                  <a:noFill/>
                </a:ln>
                <a:effectLst/>
                <a:latin typeface="+mn-lt"/>
              </a:rPr>
              <a:t>. </a:t>
            </a:r>
            <a:r>
              <a:rPr kumimoji="0" lang="en-US" sz="1800" b="0" i="1" u="none" strike="noStrike" cap="none" normalizeH="0" baseline="0" noProof="0" dirty="0">
                <a:ln>
                  <a:noFill/>
                </a:ln>
                <a:effectLst/>
                <a:latin typeface="+mn-lt"/>
              </a:rPr>
              <a:t>BuzzFeed News</a:t>
            </a:r>
            <a:r>
              <a:rPr kumimoji="0" lang="en-US" sz="1800" b="0" i="0" u="none" strike="noStrike" cap="none" normalizeH="0" baseline="0" noProof="0" dirty="0">
                <a:ln>
                  <a:noFill/>
                </a:ln>
                <a:effectLst/>
                <a:latin typeface="+mn-lt"/>
              </a:rPr>
              <a:t>. </a:t>
            </a:r>
            <a:r>
              <a:rPr kumimoji="0" lang="en-US" sz="1800" b="0" i="0" u="none" strike="noStrike" cap="none" normalizeH="0" baseline="0" noProof="0" dirty="0">
                <a:ln>
                  <a:noFill/>
                </a:ln>
                <a:solidFill>
                  <a:srgbClr val="89A4EA"/>
                </a:solidFill>
                <a:effectLst/>
                <a:latin typeface="+mn-lt"/>
                <a:hlinkClick r:id="rId5">
                  <a:extLst>
                    <a:ext uri="{A12FA001-AC4F-418D-AE19-62706E023703}">
                      <ahyp:hlinkClr xmlns:ahyp="http://schemas.microsoft.com/office/drawing/2018/hyperlinkcolor" val="tx"/>
                    </a:ext>
                  </a:extLst>
                </a:hlinkClick>
              </a:rPr>
              <a:t>https://www.buzzfeednews.com/article/stephaniemlee/brian-wansink-cornell-p-hacking</a:t>
            </a:r>
            <a:endParaRPr kumimoji="0" lang="en-US" sz="1800" b="0" i="0" u="none" strike="noStrike" cap="none" normalizeH="0" baseline="0" noProof="0" dirty="0">
              <a:ln>
                <a:noFill/>
              </a:ln>
              <a:solidFill>
                <a:srgbClr val="89A4EA"/>
              </a:solidFill>
              <a:effectLst/>
              <a:latin typeface="+mn-lt"/>
            </a:endParaRPr>
          </a:p>
          <a:p>
            <a:pPr marL="285750" marR="0" lvl="0" indent="-285750" defTabSz="914400" rtl="0" eaLnBrk="0" fontAlgn="base" latinLnBrk="0" hangingPunct="0">
              <a:lnSpc>
                <a:spcPct val="150000"/>
              </a:lnSpc>
              <a:spcBef>
                <a:spcPct val="0"/>
              </a:spcBef>
              <a:spcAft>
                <a:spcPct val="0"/>
              </a:spcAft>
              <a:buClrTx/>
              <a:buSzTx/>
              <a:buFont typeface="Wingdings" pitchFamily="2" charset="2"/>
              <a:buChar char="q"/>
              <a:tabLst/>
            </a:pPr>
            <a:r>
              <a:rPr kumimoji="0" lang="en-US" sz="1800" b="0" i="0" u="none" strike="noStrike" cap="none" normalizeH="0" baseline="0" noProof="0" dirty="0">
                <a:ln>
                  <a:noFill/>
                </a:ln>
                <a:effectLst/>
                <a:latin typeface="+mn-lt"/>
              </a:rPr>
              <a:t>Nature Podcast. (2025). </a:t>
            </a:r>
            <a:r>
              <a:rPr kumimoji="0" lang="en-US" sz="1800" b="0" i="1" u="none" strike="noStrike" cap="none" normalizeH="0" baseline="0" noProof="0" dirty="0">
                <a:ln>
                  <a:noFill/>
                </a:ln>
                <a:effectLst/>
                <a:latin typeface="+mn-lt"/>
              </a:rPr>
              <a:t>Research misconduct: How the scientific community is fighting back</a:t>
            </a:r>
            <a:r>
              <a:rPr kumimoji="0" lang="en-US" sz="1800" b="0" i="0" u="none" strike="noStrike" cap="none" normalizeH="0" baseline="0" noProof="0" dirty="0">
                <a:ln>
                  <a:noFill/>
                </a:ln>
                <a:effectLst/>
                <a:latin typeface="+mn-lt"/>
              </a:rPr>
              <a:t> [Audio podcast episode]. </a:t>
            </a:r>
            <a:r>
              <a:rPr kumimoji="0" lang="en-US" sz="1800" b="0" i="1" u="none" strike="noStrike" cap="none" normalizeH="0" baseline="0" noProof="0" dirty="0">
                <a:ln>
                  <a:noFill/>
                </a:ln>
                <a:effectLst/>
                <a:latin typeface="+mn-lt"/>
              </a:rPr>
              <a:t>Nature</a:t>
            </a:r>
            <a:r>
              <a:rPr kumimoji="0" lang="en-US" sz="1800" b="0" i="0" u="none" strike="noStrike" cap="none" normalizeH="0" baseline="0" noProof="0" dirty="0">
                <a:ln>
                  <a:noFill/>
                </a:ln>
                <a:effectLst/>
                <a:latin typeface="+mn-lt"/>
              </a:rPr>
              <a:t>. </a:t>
            </a:r>
            <a:r>
              <a:rPr kumimoji="0" lang="en-US" sz="1800" b="0" i="0" u="none" strike="noStrike" cap="none" normalizeH="0" baseline="0" noProof="0" dirty="0">
                <a:ln>
                  <a:noFill/>
                </a:ln>
                <a:solidFill>
                  <a:srgbClr val="89A4EA"/>
                </a:solidFill>
                <a:effectLst/>
                <a:latin typeface="+mn-lt"/>
                <a:hlinkClick r:id="rId6">
                  <a:extLst>
                    <a:ext uri="{A12FA001-AC4F-418D-AE19-62706E023703}">
                      <ahyp:hlinkClr xmlns:ahyp="http://schemas.microsoft.com/office/drawing/2018/hyperlinkcolor" val="tx"/>
                    </a:ext>
                  </a:extLst>
                </a:hlinkClick>
              </a:rPr>
              <a:t>https://www.nature.com/articles/d41586-025-02877-0</a:t>
            </a:r>
            <a:endParaRPr kumimoji="0" lang="en-US" sz="1800" b="0" i="0" u="none" strike="noStrike" cap="none" normalizeH="0" baseline="0" noProof="0" dirty="0">
              <a:ln>
                <a:noFill/>
              </a:ln>
              <a:solidFill>
                <a:srgbClr val="89A4EA"/>
              </a:solidFill>
              <a:effectLst/>
              <a:latin typeface="+mn-lt"/>
            </a:endParaRPr>
          </a:p>
          <a:p>
            <a:pPr marL="285750" marR="0" lvl="0" indent="-285750" defTabSz="914400" rtl="0" eaLnBrk="0" fontAlgn="base" latinLnBrk="0" hangingPunct="0">
              <a:lnSpc>
                <a:spcPct val="150000"/>
              </a:lnSpc>
              <a:spcBef>
                <a:spcPct val="0"/>
              </a:spcBef>
              <a:spcAft>
                <a:spcPct val="0"/>
              </a:spcAft>
              <a:buClrTx/>
              <a:buSzTx/>
              <a:buFont typeface="Wingdings" pitchFamily="2" charset="2"/>
              <a:buChar char="q"/>
              <a:tabLst/>
            </a:pPr>
            <a:r>
              <a:rPr kumimoji="0" lang="en-US" sz="1800" b="0" i="0" u="none" strike="noStrike" cap="none" normalizeH="0" baseline="0" noProof="0" dirty="0">
                <a:ln>
                  <a:noFill/>
                </a:ln>
                <a:effectLst/>
                <a:latin typeface="+mn-lt"/>
              </a:rPr>
              <a:t>Van Dis, E. A., Bollen, J., Zuidema, W., Van </a:t>
            </a:r>
            <a:r>
              <a:rPr kumimoji="0" lang="en-US" sz="1800" b="0" i="0" u="none" strike="noStrike" cap="none" normalizeH="0" baseline="0" noProof="0" dirty="0" err="1">
                <a:ln>
                  <a:noFill/>
                </a:ln>
                <a:effectLst/>
                <a:latin typeface="+mn-lt"/>
              </a:rPr>
              <a:t>Rooij</a:t>
            </a:r>
            <a:r>
              <a:rPr kumimoji="0" lang="en-US" sz="1800" b="0" i="0" u="none" strike="noStrike" cap="none" normalizeH="0" baseline="0" noProof="0" dirty="0">
                <a:ln>
                  <a:noFill/>
                </a:ln>
                <a:effectLst/>
                <a:latin typeface="+mn-lt"/>
              </a:rPr>
              <a:t>, R., &amp; Bockting, C. L. (2023). ChatGPT: Five priorities for research. </a:t>
            </a:r>
            <a:r>
              <a:rPr kumimoji="0" lang="en-US" sz="1800" b="0" i="1" u="none" strike="noStrike" cap="none" normalizeH="0" baseline="0" noProof="0" dirty="0">
                <a:ln>
                  <a:noFill/>
                </a:ln>
                <a:effectLst/>
                <a:latin typeface="+mn-lt"/>
              </a:rPr>
              <a:t>Nature, 614</a:t>
            </a:r>
            <a:r>
              <a:rPr kumimoji="0" lang="en-US" sz="1800" b="0" i="0" u="none" strike="noStrike" cap="none" normalizeH="0" baseline="0" noProof="0" dirty="0">
                <a:ln>
                  <a:noFill/>
                </a:ln>
                <a:effectLst/>
                <a:latin typeface="+mn-lt"/>
              </a:rPr>
              <a:t>(7947), 224–226. </a:t>
            </a:r>
            <a:r>
              <a:rPr kumimoji="0" lang="en-US" sz="1800" b="0" i="0" u="none" strike="noStrike" cap="none" normalizeH="0" baseline="0" noProof="0" dirty="0">
                <a:ln>
                  <a:noFill/>
                </a:ln>
                <a:solidFill>
                  <a:srgbClr val="89A4EA"/>
                </a:solidFill>
                <a:effectLst/>
                <a:latin typeface="+mn-lt"/>
                <a:hlinkClick r:id="rId7">
                  <a:extLst>
                    <a:ext uri="{A12FA001-AC4F-418D-AE19-62706E023703}">
                      <ahyp:hlinkClr xmlns:ahyp="http://schemas.microsoft.com/office/drawing/2018/hyperlinkcolor" val="tx"/>
                    </a:ext>
                  </a:extLst>
                </a:hlinkClick>
              </a:rPr>
              <a:t>https://doi.org/10.1038/d41586-023-00288-7</a:t>
            </a:r>
            <a:endParaRPr kumimoji="0" lang="en-US" sz="1800" b="0" i="0" u="none" strike="noStrike" cap="none" normalizeH="0" baseline="0" noProof="0" dirty="0">
              <a:ln>
                <a:noFill/>
              </a:ln>
              <a:solidFill>
                <a:srgbClr val="89A4EA"/>
              </a:solidFill>
              <a:effectLst/>
              <a:latin typeface="+mn-lt"/>
            </a:endParaRPr>
          </a:p>
        </p:txBody>
      </p:sp>
      <p:sp>
        <p:nvSpPr>
          <p:cNvPr id="8" name="CasellaDiTesto 7">
            <a:extLst>
              <a:ext uri="{FF2B5EF4-FFF2-40B4-BE49-F238E27FC236}">
                <a16:creationId xmlns:a16="http://schemas.microsoft.com/office/drawing/2014/main" id="{DEACBDFF-AFF9-58B2-62C2-B2DB422FE407}"/>
              </a:ext>
            </a:extLst>
          </p:cNvPr>
          <p:cNvSpPr txBox="1"/>
          <p:nvPr/>
        </p:nvSpPr>
        <p:spPr>
          <a:xfrm>
            <a:off x="4129313" y="803521"/>
            <a:ext cx="3933373" cy="369332"/>
          </a:xfrm>
          <a:prstGeom prst="rect">
            <a:avLst/>
          </a:prstGeom>
          <a:noFill/>
        </p:spPr>
        <p:txBody>
          <a:bodyPr wrap="square" numCol="2" rtlCol="0">
            <a:spAutoFit/>
          </a:bodyPr>
          <a:lstStyle/>
          <a:p>
            <a:pPr marL="285750" indent="-285750" algn="ctr">
              <a:buFont typeface="Wingdings" pitchFamily="2" charset="2"/>
              <a:buChar char="ü"/>
            </a:pPr>
            <a:r>
              <a:rPr lang="en-US" noProof="0" dirty="0"/>
              <a:t>Required</a:t>
            </a:r>
          </a:p>
          <a:p>
            <a:pPr marL="285750" indent="-285750" algn="ctr">
              <a:buFont typeface="Wingdings" pitchFamily="2" charset="2"/>
              <a:buChar char="q"/>
            </a:pPr>
            <a:r>
              <a:rPr lang="en-US" noProof="0" dirty="0"/>
              <a:t>Recommended</a:t>
            </a:r>
          </a:p>
        </p:txBody>
      </p:sp>
    </p:spTree>
    <p:extLst>
      <p:ext uri="{BB962C8B-B14F-4D97-AF65-F5344CB8AC3E}">
        <p14:creationId xmlns:p14="http://schemas.microsoft.com/office/powerpoint/2010/main" val="3885224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80879D21-DC49-57FB-2935-92F3D9E2ABEF}"/>
            </a:ext>
          </a:extLst>
        </p:cNvPr>
        <p:cNvGrpSpPr/>
        <p:nvPr/>
      </p:nvGrpSpPr>
      <p:grpSpPr>
        <a:xfrm>
          <a:off x="0" y="0"/>
          <a:ext cx="0" cy="0"/>
          <a:chOff x="0" y="0"/>
          <a:chExt cx="0" cy="0"/>
        </a:xfrm>
      </p:grpSpPr>
      <p:pic>
        <p:nvPicPr>
          <p:cNvPr id="4" name="Immagine 3" descr="Immagine che contiene persona, Viso umano, vestiti, microfono&#10;&#10;Il contenuto generato dall'IA potrebbe non essere corretto.">
            <a:extLst>
              <a:ext uri="{FF2B5EF4-FFF2-40B4-BE49-F238E27FC236}">
                <a16:creationId xmlns:a16="http://schemas.microsoft.com/office/drawing/2014/main" id="{47CA2571-9EDD-3B81-6A9F-9FE914AC4F9E}"/>
              </a:ext>
            </a:extLst>
          </p:cNvPr>
          <p:cNvPicPr>
            <a:picLocks noChangeAspect="1"/>
          </p:cNvPicPr>
          <p:nvPr/>
        </p:nvPicPr>
        <p:blipFill>
          <a:blip r:embed="rId2"/>
          <a:stretch>
            <a:fillRect/>
          </a:stretch>
        </p:blipFill>
        <p:spPr>
          <a:xfrm>
            <a:off x="0" y="0"/>
            <a:ext cx="9549606" cy="6868371"/>
          </a:xfrm>
          <a:prstGeom prst="rect">
            <a:avLst/>
          </a:prstGeom>
        </p:spPr>
      </p:pic>
      <p:sp>
        <p:nvSpPr>
          <p:cNvPr id="6" name="CasellaDiTesto 5">
            <a:extLst>
              <a:ext uri="{FF2B5EF4-FFF2-40B4-BE49-F238E27FC236}">
                <a16:creationId xmlns:a16="http://schemas.microsoft.com/office/drawing/2014/main" id="{F90B8E80-B142-ADF6-52B9-02258ABB03FE}"/>
              </a:ext>
            </a:extLst>
          </p:cNvPr>
          <p:cNvSpPr txBox="1"/>
          <p:nvPr/>
        </p:nvSpPr>
        <p:spPr>
          <a:xfrm>
            <a:off x="9549607" y="6550223"/>
            <a:ext cx="2642394" cy="276999"/>
          </a:xfrm>
          <a:prstGeom prst="rect">
            <a:avLst/>
          </a:prstGeom>
          <a:noFill/>
        </p:spPr>
        <p:txBody>
          <a:bodyPr wrap="square" rtlCol="0">
            <a:spAutoFit/>
          </a:bodyPr>
          <a:lstStyle/>
          <a:p>
            <a:pPr algn="ctr"/>
            <a:r>
              <a:rPr lang="en-US" sz="1200" i="1" noProof="0" dirty="0">
                <a:solidFill>
                  <a:srgbClr val="89A4EA"/>
                </a:solidFill>
              </a:rPr>
              <a:t>Stan Honda / AFP / Getty Images</a:t>
            </a:r>
          </a:p>
        </p:txBody>
      </p:sp>
      <p:sp>
        <p:nvSpPr>
          <p:cNvPr id="7" name="CasellaDiTesto 6">
            <a:extLst>
              <a:ext uri="{FF2B5EF4-FFF2-40B4-BE49-F238E27FC236}">
                <a16:creationId xmlns:a16="http://schemas.microsoft.com/office/drawing/2014/main" id="{F4AC854E-5443-0E84-C094-097C13370D1F}"/>
              </a:ext>
            </a:extLst>
          </p:cNvPr>
          <p:cNvSpPr txBox="1"/>
          <p:nvPr/>
        </p:nvSpPr>
        <p:spPr>
          <a:xfrm>
            <a:off x="9706703" y="1509485"/>
            <a:ext cx="2328201" cy="400110"/>
          </a:xfrm>
          <a:prstGeom prst="rect">
            <a:avLst/>
          </a:prstGeom>
          <a:noFill/>
        </p:spPr>
        <p:txBody>
          <a:bodyPr wrap="none" rtlCol="0">
            <a:spAutoFit/>
          </a:bodyPr>
          <a:lstStyle/>
          <a:p>
            <a:pPr algn="ctr"/>
            <a:r>
              <a:rPr lang="en-US" sz="2000" noProof="0" dirty="0">
                <a:solidFill>
                  <a:srgbClr val="89A4EA"/>
                </a:solidFill>
              </a:rPr>
              <a:t>Prof. Brian </a:t>
            </a:r>
            <a:r>
              <a:rPr lang="en-US" sz="2000" noProof="0" dirty="0" err="1">
                <a:solidFill>
                  <a:srgbClr val="89A4EA"/>
                </a:solidFill>
              </a:rPr>
              <a:t>Wansink</a:t>
            </a:r>
            <a:endParaRPr lang="en-US" sz="2000" noProof="0" dirty="0">
              <a:solidFill>
                <a:srgbClr val="89A4EA"/>
              </a:solidFill>
            </a:endParaRPr>
          </a:p>
        </p:txBody>
      </p:sp>
      <p:cxnSp>
        <p:nvCxnSpPr>
          <p:cNvPr id="9" name="Connettore dritto 8">
            <a:extLst>
              <a:ext uri="{FF2B5EF4-FFF2-40B4-BE49-F238E27FC236}">
                <a16:creationId xmlns:a16="http://schemas.microsoft.com/office/drawing/2014/main" id="{5DBB49DF-2CDC-23F0-2ED4-BF58910084AC}"/>
              </a:ext>
            </a:extLst>
          </p:cNvPr>
          <p:cNvCxnSpPr>
            <a:stCxn id="7" idx="1"/>
          </p:cNvCxnSpPr>
          <p:nvPr/>
        </p:nvCxnSpPr>
        <p:spPr>
          <a:xfrm flipH="1">
            <a:off x="7503886" y="1709540"/>
            <a:ext cx="2202817" cy="830460"/>
          </a:xfrm>
          <a:prstGeom prst="line">
            <a:avLst/>
          </a:prstGeom>
          <a:ln>
            <a:solidFill>
              <a:srgbClr val="89A4EA"/>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20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75C5F055-58EF-89FA-9D56-D96D54340F15}"/>
            </a:ext>
          </a:extLst>
        </p:cNvPr>
        <p:cNvGrpSpPr/>
        <p:nvPr/>
      </p:nvGrpSpPr>
      <p:grpSpPr>
        <a:xfrm>
          <a:off x="0" y="0"/>
          <a:ext cx="0" cy="0"/>
          <a:chOff x="0" y="0"/>
          <a:chExt cx="0" cy="0"/>
        </a:xfrm>
      </p:grpSpPr>
      <p:pic>
        <p:nvPicPr>
          <p:cNvPr id="3" name="Immagine 2" descr="Immagine che contiene testo, vestiti, uomo, schermata&#10;&#10;Il contenuto generato dall'IA potrebbe non essere corretto.">
            <a:extLst>
              <a:ext uri="{FF2B5EF4-FFF2-40B4-BE49-F238E27FC236}">
                <a16:creationId xmlns:a16="http://schemas.microsoft.com/office/drawing/2014/main" id="{721BE115-9AA2-B3DD-86CE-3A5C0EAA1925}"/>
              </a:ext>
            </a:extLst>
          </p:cNvPr>
          <p:cNvPicPr>
            <a:picLocks noChangeAspect="1"/>
          </p:cNvPicPr>
          <p:nvPr/>
        </p:nvPicPr>
        <p:blipFill>
          <a:blip r:embed="rId2"/>
          <a:stretch>
            <a:fillRect/>
          </a:stretch>
        </p:blipFill>
        <p:spPr>
          <a:xfrm>
            <a:off x="590710" y="283667"/>
            <a:ext cx="11010579" cy="6574333"/>
          </a:xfrm>
          <a:prstGeom prst="rect">
            <a:avLst/>
          </a:prstGeom>
        </p:spPr>
      </p:pic>
      <p:sp>
        <p:nvSpPr>
          <p:cNvPr id="5" name="Rettangolo 4">
            <a:extLst>
              <a:ext uri="{FF2B5EF4-FFF2-40B4-BE49-F238E27FC236}">
                <a16:creationId xmlns:a16="http://schemas.microsoft.com/office/drawing/2014/main" id="{89EDBF2E-13E3-0B78-0CC5-E5E5F1528F19}"/>
              </a:ext>
            </a:extLst>
          </p:cNvPr>
          <p:cNvSpPr/>
          <p:nvPr/>
        </p:nvSpPr>
        <p:spPr>
          <a:xfrm>
            <a:off x="464695" y="4077325"/>
            <a:ext cx="7330190" cy="2780675"/>
          </a:xfrm>
          <a:prstGeom prst="rect">
            <a:avLst/>
          </a:prstGeom>
          <a:solidFill>
            <a:srgbClr val="0F14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427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DD453F41-18B7-54AB-CFF6-854B56B58EAE}"/>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070BA3F9-ACD3-C250-CDF8-5EA846E4FB73}"/>
              </a:ext>
            </a:extLst>
          </p:cNvPr>
          <p:cNvPicPr>
            <a:picLocks noChangeAspect="1"/>
          </p:cNvPicPr>
          <p:nvPr/>
        </p:nvPicPr>
        <p:blipFill>
          <a:blip r:embed="rId2"/>
          <a:stretch>
            <a:fillRect/>
          </a:stretch>
        </p:blipFill>
        <p:spPr>
          <a:xfrm>
            <a:off x="7003635" y="981759"/>
            <a:ext cx="4264046" cy="4894482"/>
          </a:xfrm>
          <a:prstGeom prst="rect">
            <a:avLst/>
          </a:prstGeom>
        </p:spPr>
      </p:pic>
      <p:pic>
        <p:nvPicPr>
          <p:cNvPr id="5" name="Immagine 4">
            <a:extLst>
              <a:ext uri="{FF2B5EF4-FFF2-40B4-BE49-F238E27FC236}">
                <a16:creationId xmlns:a16="http://schemas.microsoft.com/office/drawing/2014/main" id="{192C3150-8615-B7AF-4053-D144BDE02F6A}"/>
              </a:ext>
            </a:extLst>
          </p:cNvPr>
          <p:cNvPicPr>
            <a:picLocks noChangeAspect="1"/>
          </p:cNvPicPr>
          <p:nvPr/>
        </p:nvPicPr>
        <p:blipFill>
          <a:blip r:embed="rId3"/>
          <a:stretch>
            <a:fillRect/>
          </a:stretch>
        </p:blipFill>
        <p:spPr>
          <a:xfrm>
            <a:off x="1014399" y="2374181"/>
            <a:ext cx="3459579" cy="3081187"/>
          </a:xfrm>
          <a:prstGeom prst="rect">
            <a:avLst/>
          </a:prstGeom>
        </p:spPr>
      </p:pic>
      <p:sp>
        <p:nvSpPr>
          <p:cNvPr id="8" name="Rettangolo 7">
            <a:extLst>
              <a:ext uri="{FF2B5EF4-FFF2-40B4-BE49-F238E27FC236}">
                <a16:creationId xmlns:a16="http://schemas.microsoft.com/office/drawing/2014/main" id="{3663CF51-06C3-E1F9-AD45-A82819D9EBD7}"/>
              </a:ext>
            </a:extLst>
          </p:cNvPr>
          <p:cNvSpPr/>
          <p:nvPr/>
        </p:nvSpPr>
        <p:spPr>
          <a:xfrm>
            <a:off x="1289638" y="7571294"/>
            <a:ext cx="2271712" cy="3530106"/>
          </a:xfrm>
          <a:prstGeom prst="rect">
            <a:avLst/>
          </a:prstGeom>
          <a:solidFill>
            <a:srgbClr val="89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ttangolo 8">
            <a:extLst>
              <a:ext uri="{FF2B5EF4-FFF2-40B4-BE49-F238E27FC236}">
                <a16:creationId xmlns:a16="http://schemas.microsoft.com/office/drawing/2014/main" id="{53C329AD-6BA5-15C1-1099-826285394B8F}"/>
              </a:ext>
            </a:extLst>
          </p:cNvPr>
          <p:cNvSpPr/>
          <p:nvPr/>
        </p:nvSpPr>
        <p:spPr>
          <a:xfrm>
            <a:off x="8630650" y="9915538"/>
            <a:ext cx="2271712" cy="1185862"/>
          </a:xfrm>
          <a:prstGeom prst="rect">
            <a:avLst/>
          </a:prstGeom>
          <a:solidFill>
            <a:srgbClr val="89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Immagine 9" descr="Biscotto al cioccolato fatto in casa visto dall'alto">
            <a:extLst>
              <a:ext uri="{FF2B5EF4-FFF2-40B4-BE49-F238E27FC236}">
                <a16:creationId xmlns:a16="http://schemas.microsoft.com/office/drawing/2014/main" id="{6BCA3403-D664-6342-DA4F-1F310F2C79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10" b="89977" l="9983" r="89983">
                        <a14:foregroundMark x1="42687" y1="7710" x2="42687" y2="7710"/>
                      </a14:backgroundRemoval>
                    </a14:imgEffect>
                  </a14:imgLayer>
                </a14:imgProps>
              </a:ext>
            </a:extLst>
          </a:blip>
          <a:stretch>
            <a:fillRect/>
          </a:stretch>
        </p:blipFill>
        <p:spPr>
          <a:xfrm>
            <a:off x="7717048" y="6783196"/>
            <a:ext cx="4098916" cy="3526563"/>
          </a:xfrm>
          <a:prstGeom prst="rect">
            <a:avLst/>
          </a:prstGeom>
        </p:spPr>
      </p:pic>
    </p:spTree>
    <p:extLst>
      <p:ext uri="{BB962C8B-B14F-4D97-AF65-F5344CB8AC3E}">
        <p14:creationId xmlns:p14="http://schemas.microsoft.com/office/powerpoint/2010/main" val="154697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1228C735-D6A9-BD34-8718-CBEB590B854D}"/>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1C25E190-FCB3-3DD4-D7E4-765CDE2B1FAB}"/>
              </a:ext>
            </a:extLst>
          </p:cNvPr>
          <p:cNvPicPr>
            <a:picLocks noChangeAspect="1"/>
          </p:cNvPicPr>
          <p:nvPr/>
        </p:nvPicPr>
        <p:blipFill>
          <a:blip r:embed="rId2"/>
          <a:stretch>
            <a:fillRect/>
          </a:stretch>
        </p:blipFill>
        <p:spPr>
          <a:xfrm>
            <a:off x="1063605" y="38780"/>
            <a:ext cx="2865458" cy="3289114"/>
          </a:xfrm>
          <a:prstGeom prst="rect">
            <a:avLst/>
          </a:prstGeom>
        </p:spPr>
      </p:pic>
      <p:pic>
        <p:nvPicPr>
          <p:cNvPr id="5" name="Immagine 4">
            <a:extLst>
              <a:ext uri="{FF2B5EF4-FFF2-40B4-BE49-F238E27FC236}">
                <a16:creationId xmlns:a16="http://schemas.microsoft.com/office/drawing/2014/main" id="{105111EA-C0E5-D30E-A198-5917827FD4CD}"/>
              </a:ext>
            </a:extLst>
          </p:cNvPr>
          <p:cNvPicPr>
            <a:picLocks noChangeAspect="1"/>
          </p:cNvPicPr>
          <p:nvPr/>
        </p:nvPicPr>
        <p:blipFill>
          <a:blip r:embed="rId3"/>
          <a:stretch>
            <a:fillRect/>
          </a:stretch>
        </p:blipFill>
        <p:spPr>
          <a:xfrm>
            <a:off x="1553211" y="1204925"/>
            <a:ext cx="1744567" cy="1553754"/>
          </a:xfrm>
          <a:prstGeom prst="rect">
            <a:avLst/>
          </a:prstGeom>
        </p:spPr>
      </p:pic>
      <p:sp>
        <p:nvSpPr>
          <p:cNvPr id="3" name="Rettangolo 2">
            <a:extLst>
              <a:ext uri="{FF2B5EF4-FFF2-40B4-BE49-F238E27FC236}">
                <a16:creationId xmlns:a16="http://schemas.microsoft.com/office/drawing/2014/main" id="{BD32F344-C026-7D8B-4573-BDEA98C169DA}"/>
              </a:ext>
            </a:extLst>
          </p:cNvPr>
          <p:cNvSpPr/>
          <p:nvPr/>
        </p:nvSpPr>
        <p:spPr>
          <a:xfrm>
            <a:off x="1289638" y="3327894"/>
            <a:ext cx="2271712" cy="3530106"/>
          </a:xfrm>
          <a:prstGeom prst="rect">
            <a:avLst/>
          </a:prstGeom>
          <a:solidFill>
            <a:srgbClr val="89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ttangolo 3">
            <a:extLst>
              <a:ext uri="{FF2B5EF4-FFF2-40B4-BE49-F238E27FC236}">
                <a16:creationId xmlns:a16="http://schemas.microsoft.com/office/drawing/2014/main" id="{B8467924-757A-BDA6-2924-4B9A3BDCBF58}"/>
              </a:ext>
            </a:extLst>
          </p:cNvPr>
          <p:cNvSpPr/>
          <p:nvPr/>
        </p:nvSpPr>
        <p:spPr>
          <a:xfrm>
            <a:off x="8630650" y="5672138"/>
            <a:ext cx="2271712" cy="1185862"/>
          </a:xfrm>
          <a:prstGeom prst="rect">
            <a:avLst/>
          </a:prstGeom>
          <a:solidFill>
            <a:srgbClr val="89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magine 7" descr="Biscotto al cioccolato fatto in casa visto dall'alto">
            <a:extLst>
              <a:ext uri="{FF2B5EF4-FFF2-40B4-BE49-F238E27FC236}">
                <a16:creationId xmlns:a16="http://schemas.microsoft.com/office/drawing/2014/main" id="{C8DA4EBD-DB04-8530-4A95-D29EF76D7A2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10" b="89977" l="9983" r="89983">
                        <a14:foregroundMark x1="42687" y1="7710" x2="42687" y2="7710"/>
                      </a14:backgroundRemoval>
                    </a14:imgEffect>
                  </a14:imgLayer>
                </a14:imgProps>
              </a:ext>
            </a:extLst>
          </a:blip>
          <a:stretch>
            <a:fillRect/>
          </a:stretch>
        </p:blipFill>
        <p:spPr>
          <a:xfrm>
            <a:off x="7717048" y="2539796"/>
            <a:ext cx="4098916" cy="3526563"/>
          </a:xfrm>
          <a:prstGeom prst="rect">
            <a:avLst/>
          </a:prstGeom>
        </p:spPr>
      </p:pic>
    </p:spTree>
    <p:extLst>
      <p:ext uri="{BB962C8B-B14F-4D97-AF65-F5344CB8AC3E}">
        <p14:creationId xmlns:p14="http://schemas.microsoft.com/office/powerpoint/2010/main" val="351526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7047BC4C-A7EF-33C9-D2C0-33913A27F580}"/>
            </a:ext>
          </a:extLst>
        </p:cNvPr>
        <p:cNvGrpSpPr/>
        <p:nvPr/>
      </p:nvGrpSpPr>
      <p:grpSpPr>
        <a:xfrm>
          <a:off x="0" y="0"/>
          <a:ext cx="0" cy="0"/>
          <a:chOff x="0" y="0"/>
          <a:chExt cx="0" cy="0"/>
        </a:xfrm>
      </p:grpSpPr>
      <p:pic>
        <p:nvPicPr>
          <p:cNvPr id="3" name="Immagine 2" descr="Immagine che contiene testo, vestiti, uomo, schermata&#10;&#10;Il contenuto generato dall'IA potrebbe non essere corretto.">
            <a:extLst>
              <a:ext uri="{FF2B5EF4-FFF2-40B4-BE49-F238E27FC236}">
                <a16:creationId xmlns:a16="http://schemas.microsoft.com/office/drawing/2014/main" id="{08456A82-B2CD-CF4D-F8BB-392FC17836F0}"/>
              </a:ext>
            </a:extLst>
          </p:cNvPr>
          <p:cNvPicPr>
            <a:picLocks noChangeAspect="1"/>
          </p:cNvPicPr>
          <p:nvPr/>
        </p:nvPicPr>
        <p:blipFill>
          <a:blip r:embed="rId2"/>
          <a:stretch>
            <a:fillRect/>
          </a:stretch>
        </p:blipFill>
        <p:spPr>
          <a:xfrm>
            <a:off x="590710" y="283667"/>
            <a:ext cx="11010579" cy="6574333"/>
          </a:xfrm>
          <a:prstGeom prst="rect">
            <a:avLst/>
          </a:prstGeom>
        </p:spPr>
      </p:pic>
      <p:sp>
        <p:nvSpPr>
          <p:cNvPr id="5" name="Rettangolo 4">
            <a:extLst>
              <a:ext uri="{FF2B5EF4-FFF2-40B4-BE49-F238E27FC236}">
                <a16:creationId xmlns:a16="http://schemas.microsoft.com/office/drawing/2014/main" id="{11C1D430-B878-AB34-3867-D3799AAFD17B}"/>
              </a:ext>
            </a:extLst>
          </p:cNvPr>
          <p:cNvSpPr/>
          <p:nvPr/>
        </p:nvSpPr>
        <p:spPr>
          <a:xfrm>
            <a:off x="464695" y="4077325"/>
            <a:ext cx="7330190" cy="2780675"/>
          </a:xfrm>
          <a:prstGeom prst="rect">
            <a:avLst/>
          </a:prstGeom>
          <a:solidFill>
            <a:srgbClr val="0F14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7245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93AC0AD0-A61A-9A7D-EA6D-18679F6C1787}"/>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2DA1EC15-D838-37F0-F32F-CFA02F7E05CA}"/>
              </a:ext>
            </a:extLst>
          </p:cNvPr>
          <p:cNvSpPr txBox="1"/>
          <p:nvPr/>
        </p:nvSpPr>
        <p:spPr>
          <a:xfrm>
            <a:off x="10242550" y="6570457"/>
            <a:ext cx="1949449" cy="287543"/>
          </a:xfrm>
          <a:prstGeom prst="rect">
            <a:avLst/>
          </a:prstGeom>
          <a:noFill/>
        </p:spPr>
        <p:txBody>
          <a:bodyPr wrap="square" rtlCol="0">
            <a:spAutoFit/>
          </a:bodyPr>
          <a:lstStyle/>
          <a:p>
            <a:pPr algn="ctr"/>
            <a:r>
              <a:rPr lang="en-US" sz="1200" i="1" noProof="0" dirty="0">
                <a:solidFill>
                  <a:srgbClr val="89A4EA"/>
                </a:solidFill>
              </a:rPr>
              <a:t>BuzzFeed News</a:t>
            </a:r>
          </a:p>
        </p:txBody>
      </p:sp>
      <p:pic>
        <p:nvPicPr>
          <p:cNvPr id="4" name="Immagine 3" descr="Immagine che contiene testo, schermata, Carattere, numero&#10;&#10;Il contenuto generato dall'IA potrebbe non essere corretto.">
            <a:extLst>
              <a:ext uri="{FF2B5EF4-FFF2-40B4-BE49-F238E27FC236}">
                <a16:creationId xmlns:a16="http://schemas.microsoft.com/office/drawing/2014/main" id="{FFA19F7F-5DC4-F70F-AFAF-E08835B1583C}"/>
              </a:ext>
            </a:extLst>
          </p:cNvPr>
          <p:cNvPicPr>
            <a:picLocks noChangeAspect="1"/>
          </p:cNvPicPr>
          <p:nvPr/>
        </p:nvPicPr>
        <p:blipFill>
          <a:blip r:embed="rId2"/>
          <a:stretch>
            <a:fillRect/>
          </a:stretch>
        </p:blipFill>
        <p:spPr>
          <a:xfrm>
            <a:off x="1949450" y="0"/>
            <a:ext cx="8293100" cy="6862540"/>
          </a:xfrm>
          <a:prstGeom prst="rect">
            <a:avLst/>
          </a:prstGeom>
        </p:spPr>
      </p:pic>
    </p:spTree>
    <p:extLst>
      <p:ext uri="{BB962C8B-B14F-4D97-AF65-F5344CB8AC3E}">
        <p14:creationId xmlns:p14="http://schemas.microsoft.com/office/powerpoint/2010/main" val="254849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1417"/>
        </a:solidFill>
        <a:effectLst/>
      </p:bgPr>
    </p:bg>
    <p:spTree>
      <p:nvGrpSpPr>
        <p:cNvPr id="1" name="">
          <a:extLst>
            <a:ext uri="{FF2B5EF4-FFF2-40B4-BE49-F238E27FC236}">
              <a16:creationId xmlns:a16="http://schemas.microsoft.com/office/drawing/2014/main" id="{138B2794-5C4D-F9C2-DC09-F150279C51CD}"/>
            </a:ext>
          </a:extLst>
        </p:cNvPr>
        <p:cNvGrpSpPr/>
        <p:nvPr/>
      </p:nvGrpSpPr>
      <p:grpSpPr>
        <a:xfrm>
          <a:off x="0" y="0"/>
          <a:ext cx="0" cy="0"/>
          <a:chOff x="0" y="0"/>
          <a:chExt cx="0" cy="0"/>
        </a:xfrm>
      </p:grpSpPr>
      <p:pic>
        <p:nvPicPr>
          <p:cNvPr id="3" name="Immagine 2" descr="Immagine che contiene testo, documento, ricevuta, schermata&#10;&#10;Il contenuto generato dall'IA potrebbe non essere corretto.">
            <a:extLst>
              <a:ext uri="{FF2B5EF4-FFF2-40B4-BE49-F238E27FC236}">
                <a16:creationId xmlns:a16="http://schemas.microsoft.com/office/drawing/2014/main" id="{B014C84A-CC90-3FD1-0B4E-3F86CDD1E833}"/>
              </a:ext>
            </a:extLst>
          </p:cNvPr>
          <p:cNvPicPr>
            <a:picLocks noChangeAspect="1"/>
          </p:cNvPicPr>
          <p:nvPr/>
        </p:nvPicPr>
        <p:blipFill>
          <a:blip r:embed="rId2"/>
          <a:srcRect b="50000"/>
          <a:stretch>
            <a:fillRect/>
          </a:stretch>
        </p:blipFill>
        <p:spPr>
          <a:xfrm>
            <a:off x="629321" y="0"/>
            <a:ext cx="5293216" cy="6858000"/>
          </a:xfrm>
          <a:prstGeom prst="rect">
            <a:avLst/>
          </a:prstGeom>
        </p:spPr>
      </p:pic>
      <p:pic>
        <p:nvPicPr>
          <p:cNvPr id="6" name="Immagine 5" descr="Immagine che contiene testo, documento, ricevuta, schermata&#10;&#10;Il contenuto generato dall'IA potrebbe non essere corretto.">
            <a:extLst>
              <a:ext uri="{FF2B5EF4-FFF2-40B4-BE49-F238E27FC236}">
                <a16:creationId xmlns:a16="http://schemas.microsoft.com/office/drawing/2014/main" id="{87E8C501-CFFE-B7AB-A9EF-9042435159E1}"/>
              </a:ext>
            </a:extLst>
          </p:cNvPr>
          <p:cNvPicPr>
            <a:picLocks noChangeAspect="1"/>
          </p:cNvPicPr>
          <p:nvPr/>
        </p:nvPicPr>
        <p:blipFill>
          <a:blip r:embed="rId2"/>
          <a:srcRect t="50000"/>
          <a:stretch>
            <a:fillRect/>
          </a:stretch>
        </p:blipFill>
        <p:spPr>
          <a:xfrm>
            <a:off x="6269465" y="0"/>
            <a:ext cx="5293216" cy="6858000"/>
          </a:xfrm>
          <a:prstGeom prst="rect">
            <a:avLst/>
          </a:prstGeom>
        </p:spPr>
      </p:pic>
      <p:sp>
        <p:nvSpPr>
          <p:cNvPr id="7" name="CasellaDiTesto 6">
            <a:extLst>
              <a:ext uri="{FF2B5EF4-FFF2-40B4-BE49-F238E27FC236}">
                <a16:creationId xmlns:a16="http://schemas.microsoft.com/office/drawing/2014/main" id="{EE7922C6-543E-02DF-6E8F-98D8EED7B245}"/>
              </a:ext>
            </a:extLst>
          </p:cNvPr>
          <p:cNvSpPr txBox="1"/>
          <p:nvPr/>
        </p:nvSpPr>
        <p:spPr>
          <a:xfrm rot="16200000">
            <a:off x="11229082" y="6028428"/>
            <a:ext cx="1371600" cy="287543"/>
          </a:xfrm>
          <a:prstGeom prst="rect">
            <a:avLst/>
          </a:prstGeom>
          <a:noFill/>
        </p:spPr>
        <p:txBody>
          <a:bodyPr wrap="square" rtlCol="0">
            <a:spAutoFit/>
          </a:bodyPr>
          <a:lstStyle/>
          <a:p>
            <a:pPr algn="ctr"/>
            <a:r>
              <a:rPr lang="en-US" sz="1200" i="1" noProof="0" dirty="0">
                <a:solidFill>
                  <a:srgbClr val="89A4EA"/>
                </a:solidFill>
              </a:rPr>
              <a:t>BuzzFeed News</a:t>
            </a:r>
          </a:p>
        </p:txBody>
      </p:sp>
    </p:spTree>
    <p:extLst>
      <p:ext uri="{BB962C8B-B14F-4D97-AF65-F5344CB8AC3E}">
        <p14:creationId xmlns:p14="http://schemas.microsoft.com/office/powerpoint/2010/main" val="1060729725"/>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79bff3-9424-48f9-83bd-ea48c72c97e5">
      <Terms xmlns="http://schemas.microsoft.com/office/infopath/2007/PartnerControls"/>
    </lcf76f155ced4ddcb4097134ff3c332f>
    <TaxCatchAll xmlns="19bd7752-69c9-486c-951f-87da227b4a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1BC5B454F86BF42ADC6822DE66027ED" ma:contentTypeVersion="17" ma:contentTypeDescription="Creare un nuovo documento." ma:contentTypeScope="" ma:versionID="59a57702340fd410b912aeda0d2b6bcc">
  <xsd:schema xmlns:xsd="http://www.w3.org/2001/XMLSchema" xmlns:xs="http://www.w3.org/2001/XMLSchema" xmlns:p="http://schemas.microsoft.com/office/2006/metadata/properties" xmlns:ns2="19bd7752-69c9-486c-951f-87da227b4a7a" xmlns:ns3="e379bff3-9424-48f9-83bd-ea48c72c97e5" targetNamespace="http://schemas.microsoft.com/office/2006/metadata/properties" ma:root="true" ma:fieldsID="0bb452c93fe7fc233bcde011196e626b" ns2:_="" ns3:_="">
    <xsd:import namespace="19bd7752-69c9-486c-951f-87da227b4a7a"/>
    <xsd:import namespace="e379bff3-9424-48f9-83bd-ea48c72c97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ServiceDateTaken"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bd7752-69c9-486c-951f-87da227b4a7a"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0" nillable="true" ma:displayName="Taxonomy Catch All Column" ma:hidden="true" ma:list="{3af9acd3-ab56-4554-a86f-85708a60b322}" ma:internalName="TaxCatchAll" ma:showField="CatchAllData" ma:web="19bd7752-69c9-486c-951f-87da227b4a7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79bff3-9424-48f9-83bd-ea48c72c97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Tag immagine" ma:readOnly="false" ma:fieldId="{5cf76f15-5ced-4ddc-b409-7134ff3c332f}" ma:taxonomyMulti="true" ma:sspId="75195dc1-fe89-472b-8717-1a0640488213"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C9B398-0E2B-4DFD-84AD-CE6513CFD905}">
  <ds:schemaRefs>
    <ds:schemaRef ds:uri="http://schemas.microsoft.com/sharepoint/v3/contenttype/forms"/>
  </ds:schemaRefs>
</ds:datastoreItem>
</file>

<file path=customXml/itemProps2.xml><?xml version="1.0" encoding="utf-8"?>
<ds:datastoreItem xmlns:ds="http://schemas.openxmlformats.org/officeDocument/2006/customXml" ds:itemID="{6B21C87E-6820-4ADB-98A1-BDBB5DF87433}">
  <ds:schemaRefs>
    <ds:schemaRef ds:uri="http://schemas.microsoft.com/office/infopath/2007/PartnerControls"/>
    <ds:schemaRef ds:uri="http://purl.org/dc/term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e379bff3-9424-48f9-83bd-ea48c72c97e5"/>
    <ds:schemaRef ds:uri="19bd7752-69c9-486c-951f-87da227b4a7a"/>
  </ds:schemaRefs>
</ds:datastoreItem>
</file>

<file path=customXml/itemProps3.xml><?xml version="1.0" encoding="utf-8"?>
<ds:datastoreItem xmlns:ds="http://schemas.openxmlformats.org/officeDocument/2006/customXml" ds:itemID="{A7B82DCB-1F4F-4CEF-8A85-73D18D8AED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bd7752-69c9-486c-951f-87da227b4a7a"/>
    <ds:schemaRef ds:uri="e379bff3-9424-48f9-83bd-ea48c72c9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18252</TotalTime>
  <Words>1199</Words>
  <Application>Microsoft Macintosh PowerPoint</Application>
  <PresentationFormat>Widescreen</PresentationFormat>
  <Paragraphs>76</Paragraphs>
  <Slides>23</Slides>
  <Notes>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23</vt:i4>
      </vt:variant>
    </vt:vector>
  </HeadingPairs>
  <TitlesOfParts>
    <vt:vector size="30" baseType="lpstr">
      <vt:lpstr>Aptos</vt:lpstr>
      <vt:lpstr>Aptos Display</vt:lpstr>
      <vt:lpstr>Aptos Light</vt:lpstr>
      <vt:lpstr>Aptos Mono</vt:lpstr>
      <vt:lpstr>Arial</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Giovanbattista Califano</dc:creator>
  <cp:lastModifiedBy>Giovanbattista Califano</cp:lastModifiedBy>
  <cp:revision>44</cp:revision>
  <dcterms:created xsi:type="dcterms:W3CDTF">2025-12-24T11:53:53Z</dcterms:created>
  <dcterms:modified xsi:type="dcterms:W3CDTF">2026-01-14T10:16:57Z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0x010100B1BC5B454F86BF42ADC6822DE66027ED</vt:lpwstr>
  </property>
  <property fmtid="{D5CDD505-2E9C-101B-9397-08002B2CF9AE}" pid="3" name="MediaServiceImageTags">
    <vt:lpwstr/>
  </property>
</Properties>
</file>