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2" r:id="rId4"/>
  </p:sldMasterIdLst>
  <p:notesMasterIdLst>
    <p:notesMasterId r:id="rId36"/>
  </p:notesMasterIdLst>
  <p:sldIdLst>
    <p:sldId id="256" r:id="rId5"/>
    <p:sldId id="305" r:id="rId6"/>
    <p:sldId id="277" r:id="rId7"/>
    <p:sldId id="278" r:id="rId8"/>
    <p:sldId id="279" r:id="rId9"/>
    <p:sldId id="280" r:id="rId10"/>
    <p:sldId id="310" r:id="rId11"/>
    <p:sldId id="281" r:id="rId12"/>
    <p:sldId id="282" r:id="rId13"/>
    <p:sldId id="308" r:id="rId14"/>
    <p:sldId id="309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285" r:id="rId30"/>
    <p:sldId id="284" r:id="rId31"/>
    <p:sldId id="307" r:id="rId32"/>
    <p:sldId id="325" r:id="rId33"/>
    <p:sldId id="326" r:id="rId34"/>
    <p:sldId id="26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417"/>
    <a:srgbClr val="89A4EA"/>
    <a:srgbClr val="95B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21714F-6371-804F-A298-DC44B62D2C9B}" v="5" dt="2026-01-28T18:46:45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4"/>
    <p:restoredTop sz="87823"/>
  </p:normalViewPr>
  <p:slideViewPr>
    <p:cSldViewPr snapToGrid="0">
      <p:cViewPr varScale="1">
        <p:scale>
          <a:sx n="112" d="100"/>
          <a:sy n="112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BATTISTA CALIFANO" userId="b34ada96-0f40-4b79-beaa-e36704088816" providerId="ADAL" clId="{5B77A92C-DB07-52EA-A203-2C3BB156FB77}"/>
    <pc:docChg chg="custSel addSld delSld modSld sldOrd modMainMaster">
      <pc:chgData name="GIOVANBATTISTA CALIFANO" userId="b34ada96-0f40-4b79-beaa-e36704088816" providerId="ADAL" clId="{5B77A92C-DB07-52EA-A203-2C3BB156FB77}" dt="2026-01-28T19:19:21.371" v="133" actId="2696"/>
      <pc:docMkLst>
        <pc:docMk/>
      </pc:docMkLst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1341418060" sldId="256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3885224940" sldId="262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2263465881" sldId="277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962397592" sldId="278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1534992954" sldId="279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1629694349" sldId="280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3624802805" sldId="281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3386536569" sldId="282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2571972864" sldId="284"/>
        </pc:sldMkLst>
      </pc:sldChg>
      <pc:sldChg chg="setBg modNotesTx">
        <pc:chgData name="GIOVANBATTISTA CALIFANO" userId="b34ada96-0f40-4b79-beaa-e36704088816" providerId="ADAL" clId="{5B77A92C-DB07-52EA-A203-2C3BB156FB77}" dt="2026-01-28T18:46:45.181" v="25"/>
        <pc:sldMkLst>
          <pc:docMk/>
          <pc:sldMk cId="4024511375" sldId="285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2837273190" sldId="305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2530130397" sldId="307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353346759" sldId="308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2318321668" sldId="309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2636813609" sldId="310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2734283143" sldId="311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642382905" sldId="312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2184716856" sldId="313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3083601755" sldId="314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2747346132" sldId="315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530966718" sldId="316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3356209417" sldId="317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3142919783" sldId="318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2741694047" sldId="319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3594303891" sldId="320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2319326378" sldId="321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3789846646" sldId="322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4084116718" sldId="323"/>
        </pc:sldMkLst>
      </pc:sldChg>
      <pc:sldChg chg="setBg">
        <pc:chgData name="GIOVANBATTISTA CALIFANO" userId="b34ada96-0f40-4b79-beaa-e36704088816" providerId="ADAL" clId="{5B77A92C-DB07-52EA-A203-2C3BB156FB77}" dt="2026-01-28T18:46:45.181" v="25"/>
        <pc:sldMkLst>
          <pc:docMk/>
          <pc:sldMk cId="1330605854" sldId="324"/>
        </pc:sldMkLst>
      </pc:sldChg>
      <pc:sldChg chg="add setBg">
        <pc:chgData name="GIOVANBATTISTA CALIFANO" userId="b34ada96-0f40-4b79-beaa-e36704088816" providerId="ADAL" clId="{5B77A92C-DB07-52EA-A203-2C3BB156FB77}" dt="2026-01-28T18:46:45.181" v="25"/>
        <pc:sldMkLst>
          <pc:docMk/>
          <pc:sldMk cId="530841785" sldId="325"/>
        </pc:sldMkLst>
      </pc:sldChg>
      <pc:sldChg chg="modSp setBg">
        <pc:chgData name="GIOVANBATTISTA CALIFANO" userId="b34ada96-0f40-4b79-beaa-e36704088816" providerId="ADAL" clId="{5B77A92C-DB07-52EA-A203-2C3BB156FB77}" dt="2026-01-28T18:46:45.181" v="25"/>
        <pc:sldMkLst>
          <pc:docMk/>
          <pc:sldMk cId="2825126241" sldId="326"/>
        </pc:sldMkLst>
        <pc:spChg chg="mod">
          <ac:chgData name="GIOVANBATTISTA CALIFANO" userId="b34ada96-0f40-4b79-beaa-e36704088816" providerId="ADAL" clId="{5B77A92C-DB07-52EA-A203-2C3BB156FB77}" dt="2026-01-28T18:35:36.133" v="23" actId="20577"/>
          <ac:spMkLst>
            <pc:docMk/>
            <pc:sldMk cId="2825126241" sldId="326"/>
            <ac:spMk id="7" creationId="{E98FBBE1-0AA5-4286-8CA4-A106E036E1F5}"/>
          </ac:spMkLst>
        </pc:spChg>
      </pc:sldChg>
      <pc:sldChg chg="delSp modSp add del mod">
        <pc:chgData name="GIOVANBATTISTA CALIFANO" userId="b34ada96-0f40-4b79-beaa-e36704088816" providerId="ADAL" clId="{5B77A92C-DB07-52EA-A203-2C3BB156FB77}" dt="2026-01-28T19:19:21.371" v="133" actId="2696"/>
        <pc:sldMkLst>
          <pc:docMk/>
          <pc:sldMk cId="2839674898" sldId="327"/>
        </pc:sldMkLst>
        <pc:spChg chg="del">
          <ac:chgData name="GIOVANBATTISTA CALIFANO" userId="b34ada96-0f40-4b79-beaa-e36704088816" providerId="ADAL" clId="{5B77A92C-DB07-52EA-A203-2C3BB156FB77}" dt="2026-01-28T19:14:45.881" v="28" actId="478"/>
          <ac:spMkLst>
            <pc:docMk/>
            <pc:sldMk cId="2839674898" sldId="327"/>
            <ac:spMk id="2" creationId="{01AEBBEB-38FC-9166-F9A4-9588ACBEC56D}"/>
          </ac:spMkLst>
        </pc:spChg>
        <pc:spChg chg="del">
          <ac:chgData name="GIOVANBATTISTA CALIFANO" userId="b34ada96-0f40-4b79-beaa-e36704088816" providerId="ADAL" clId="{5B77A92C-DB07-52EA-A203-2C3BB156FB77}" dt="2026-01-28T19:14:44.327" v="27" actId="478"/>
          <ac:spMkLst>
            <pc:docMk/>
            <pc:sldMk cId="2839674898" sldId="327"/>
            <ac:spMk id="20" creationId="{339E5B0B-FE15-6692-9CC9-7380E34066E1}"/>
          </ac:spMkLst>
        </pc:spChg>
        <pc:spChg chg="mod">
          <ac:chgData name="GIOVANBATTISTA CALIFANO" userId="b34ada96-0f40-4b79-beaa-e36704088816" providerId="ADAL" clId="{5B77A92C-DB07-52EA-A203-2C3BB156FB77}" dt="2026-01-28T19:15:26.583" v="132" actId="114"/>
          <ac:spMkLst>
            <pc:docMk/>
            <pc:sldMk cId="2839674898" sldId="327"/>
            <ac:spMk id="21" creationId="{2C081AA2-E345-62FE-C4C7-E41931F8618A}"/>
          </ac:spMkLst>
        </pc:spChg>
      </pc:sldChg>
      <pc:sldMasterChg chg="setBg modSldLayout">
        <pc:chgData name="GIOVANBATTISTA CALIFANO" userId="b34ada96-0f40-4b79-beaa-e36704088816" providerId="ADAL" clId="{5B77A92C-DB07-52EA-A203-2C3BB156FB77}" dt="2026-01-28T18:46:45.181" v="25"/>
        <pc:sldMasterMkLst>
          <pc:docMk/>
          <pc:sldMasterMk cId="1668765029" sldId="2147483982"/>
        </pc:sldMasterMkLst>
        <pc:sldLayoutChg chg="setBg">
          <pc:chgData name="GIOVANBATTISTA CALIFANO" userId="b34ada96-0f40-4b79-beaa-e36704088816" providerId="ADAL" clId="{5B77A92C-DB07-52EA-A203-2C3BB156FB77}" dt="2026-01-28T18:46:45.181" v="25"/>
          <pc:sldLayoutMkLst>
            <pc:docMk/>
            <pc:sldMasterMk cId="1668765029" sldId="2147483982"/>
            <pc:sldLayoutMk cId="4168416673" sldId="2147483983"/>
          </pc:sldLayoutMkLst>
        </pc:sldLayoutChg>
        <pc:sldLayoutChg chg="setBg">
          <pc:chgData name="GIOVANBATTISTA CALIFANO" userId="b34ada96-0f40-4b79-beaa-e36704088816" providerId="ADAL" clId="{5B77A92C-DB07-52EA-A203-2C3BB156FB77}" dt="2026-01-28T18:46:45.181" v="25"/>
          <pc:sldLayoutMkLst>
            <pc:docMk/>
            <pc:sldMasterMk cId="1668765029" sldId="2147483982"/>
            <pc:sldLayoutMk cId="2860579991" sldId="2147483984"/>
          </pc:sldLayoutMkLst>
        </pc:sldLayoutChg>
        <pc:sldLayoutChg chg="setBg">
          <pc:chgData name="GIOVANBATTISTA CALIFANO" userId="b34ada96-0f40-4b79-beaa-e36704088816" providerId="ADAL" clId="{5B77A92C-DB07-52EA-A203-2C3BB156FB77}" dt="2026-01-28T18:46:45.181" v="25"/>
          <pc:sldLayoutMkLst>
            <pc:docMk/>
            <pc:sldMasterMk cId="1668765029" sldId="2147483982"/>
            <pc:sldLayoutMk cId="1998515171" sldId="2147483985"/>
          </pc:sldLayoutMkLst>
        </pc:sldLayoutChg>
        <pc:sldLayoutChg chg="setBg">
          <pc:chgData name="GIOVANBATTISTA CALIFANO" userId="b34ada96-0f40-4b79-beaa-e36704088816" providerId="ADAL" clId="{5B77A92C-DB07-52EA-A203-2C3BB156FB77}" dt="2026-01-28T18:46:45.181" v="25"/>
          <pc:sldLayoutMkLst>
            <pc:docMk/>
            <pc:sldMasterMk cId="1668765029" sldId="2147483982"/>
            <pc:sldLayoutMk cId="764419638" sldId="2147483986"/>
          </pc:sldLayoutMkLst>
        </pc:sldLayoutChg>
        <pc:sldLayoutChg chg="setBg">
          <pc:chgData name="GIOVANBATTISTA CALIFANO" userId="b34ada96-0f40-4b79-beaa-e36704088816" providerId="ADAL" clId="{5B77A92C-DB07-52EA-A203-2C3BB156FB77}" dt="2026-01-28T18:46:45.181" v="25"/>
          <pc:sldLayoutMkLst>
            <pc:docMk/>
            <pc:sldMasterMk cId="1668765029" sldId="2147483982"/>
            <pc:sldLayoutMk cId="1730691089" sldId="2147483987"/>
          </pc:sldLayoutMkLst>
        </pc:sldLayoutChg>
        <pc:sldLayoutChg chg="setBg">
          <pc:chgData name="GIOVANBATTISTA CALIFANO" userId="b34ada96-0f40-4b79-beaa-e36704088816" providerId="ADAL" clId="{5B77A92C-DB07-52EA-A203-2C3BB156FB77}" dt="2026-01-28T18:46:45.181" v="25"/>
          <pc:sldLayoutMkLst>
            <pc:docMk/>
            <pc:sldMasterMk cId="1668765029" sldId="2147483982"/>
            <pc:sldLayoutMk cId="1398716942" sldId="2147483988"/>
          </pc:sldLayoutMkLst>
        </pc:sldLayoutChg>
        <pc:sldLayoutChg chg="setBg">
          <pc:chgData name="GIOVANBATTISTA CALIFANO" userId="b34ada96-0f40-4b79-beaa-e36704088816" providerId="ADAL" clId="{5B77A92C-DB07-52EA-A203-2C3BB156FB77}" dt="2026-01-28T18:46:45.181" v="25"/>
          <pc:sldLayoutMkLst>
            <pc:docMk/>
            <pc:sldMasterMk cId="1668765029" sldId="2147483982"/>
            <pc:sldLayoutMk cId="3515960821" sldId="2147483989"/>
          </pc:sldLayoutMkLst>
        </pc:sldLayoutChg>
        <pc:sldLayoutChg chg="setBg">
          <pc:chgData name="GIOVANBATTISTA CALIFANO" userId="b34ada96-0f40-4b79-beaa-e36704088816" providerId="ADAL" clId="{5B77A92C-DB07-52EA-A203-2C3BB156FB77}" dt="2026-01-28T18:46:45.181" v="25"/>
          <pc:sldLayoutMkLst>
            <pc:docMk/>
            <pc:sldMasterMk cId="1668765029" sldId="2147483982"/>
            <pc:sldLayoutMk cId="2181503310" sldId="2147483990"/>
          </pc:sldLayoutMkLst>
        </pc:sldLayoutChg>
        <pc:sldLayoutChg chg="setBg">
          <pc:chgData name="GIOVANBATTISTA CALIFANO" userId="b34ada96-0f40-4b79-beaa-e36704088816" providerId="ADAL" clId="{5B77A92C-DB07-52EA-A203-2C3BB156FB77}" dt="2026-01-28T18:46:45.181" v="25"/>
          <pc:sldLayoutMkLst>
            <pc:docMk/>
            <pc:sldMasterMk cId="1668765029" sldId="2147483982"/>
            <pc:sldLayoutMk cId="3365428563" sldId="2147483991"/>
          </pc:sldLayoutMkLst>
        </pc:sldLayoutChg>
        <pc:sldLayoutChg chg="setBg">
          <pc:chgData name="GIOVANBATTISTA CALIFANO" userId="b34ada96-0f40-4b79-beaa-e36704088816" providerId="ADAL" clId="{5B77A92C-DB07-52EA-A203-2C3BB156FB77}" dt="2026-01-28T18:46:45.181" v="25"/>
          <pc:sldLayoutMkLst>
            <pc:docMk/>
            <pc:sldMasterMk cId="1668765029" sldId="2147483982"/>
            <pc:sldLayoutMk cId="569254468" sldId="2147483992"/>
          </pc:sldLayoutMkLst>
        </pc:sldLayoutChg>
        <pc:sldLayoutChg chg="setBg">
          <pc:chgData name="GIOVANBATTISTA CALIFANO" userId="b34ada96-0f40-4b79-beaa-e36704088816" providerId="ADAL" clId="{5B77A92C-DB07-52EA-A203-2C3BB156FB77}" dt="2026-01-28T18:46:45.181" v="25"/>
          <pc:sldLayoutMkLst>
            <pc:docMk/>
            <pc:sldMasterMk cId="1668765029" sldId="2147483982"/>
            <pc:sldLayoutMk cId="3105410508" sldId="2147483993"/>
          </pc:sldLayoutMkLst>
        </pc:sldLayoutChg>
      </pc:sldMasterChg>
    </pc:docChg>
  </pc:docChgLst>
  <pc:docChgLst>
    <pc:chgData name="GIOVANBATTISTA CALIFANO" userId="b34ada96-0f40-4b79-beaa-e36704088816" providerId="ADAL" clId="{6F24DC56-4296-59DE-802A-1AAB90C1185D}"/>
    <pc:docChg chg="undo custSel addSld delSld modSld sldOrd">
      <pc:chgData name="GIOVANBATTISTA CALIFANO" userId="b34ada96-0f40-4b79-beaa-e36704088816" providerId="ADAL" clId="{6F24DC56-4296-59DE-802A-1AAB90C1185D}" dt="2026-01-26T16:06:47.909" v="645" actId="207"/>
      <pc:docMkLst>
        <pc:docMk/>
      </pc:docMkLst>
      <pc:sldChg chg="modSp mod">
        <pc:chgData name="GIOVANBATTISTA CALIFANO" userId="b34ada96-0f40-4b79-beaa-e36704088816" providerId="ADAL" clId="{6F24DC56-4296-59DE-802A-1AAB90C1185D}" dt="2026-01-13T08:28:04.882" v="39" actId="20577"/>
        <pc:sldMkLst>
          <pc:docMk/>
          <pc:sldMk cId="1341418060" sldId="256"/>
        </pc:sldMkLst>
        <pc:spChg chg="mod">
          <ac:chgData name="GIOVANBATTISTA CALIFANO" userId="b34ada96-0f40-4b79-beaa-e36704088816" providerId="ADAL" clId="{6F24DC56-4296-59DE-802A-1AAB90C1185D}" dt="2026-01-12T09:56:26.402" v="4" actId="207"/>
          <ac:spMkLst>
            <pc:docMk/>
            <pc:sldMk cId="1341418060" sldId="256"/>
            <ac:spMk id="11" creationId="{36B7B3D1-4C2C-D5E0-A3E4-F412E7EFD834}"/>
          </ac:spMkLst>
        </pc:spChg>
        <pc:spChg chg="mod">
          <ac:chgData name="GIOVANBATTISTA CALIFANO" userId="b34ada96-0f40-4b79-beaa-e36704088816" providerId="ADAL" clId="{6F24DC56-4296-59DE-802A-1AAB90C1185D}" dt="2026-01-13T08:28:04.882" v="39" actId="20577"/>
          <ac:spMkLst>
            <pc:docMk/>
            <pc:sldMk cId="1341418060" sldId="256"/>
            <ac:spMk id="13" creationId="{9BB7D58F-3F2E-E40C-CBD3-ACF8034A517C}"/>
          </ac:spMkLst>
        </pc:spChg>
      </pc:sldChg>
      <pc:sldChg chg="addSp delSp modSp mod ord">
        <pc:chgData name="GIOVANBATTISTA CALIFANO" userId="b34ada96-0f40-4b79-beaa-e36704088816" providerId="ADAL" clId="{6F24DC56-4296-59DE-802A-1AAB90C1185D}" dt="2026-01-26T16:06:47.909" v="645" actId="207"/>
        <pc:sldMkLst>
          <pc:docMk/>
          <pc:sldMk cId="3885224940" sldId="262"/>
        </pc:sldMkLst>
        <pc:spChg chg="add mod">
          <ac:chgData name="GIOVANBATTISTA CALIFANO" userId="b34ada96-0f40-4b79-beaa-e36704088816" providerId="ADAL" clId="{6F24DC56-4296-59DE-802A-1AAB90C1185D}" dt="2026-01-26T16:06:47.909" v="645" actId="207"/>
          <ac:spMkLst>
            <pc:docMk/>
            <pc:sldMk cId="3885224940" sldId="262"/>
            <ac:spMk id="3" creationId="{FAD63BA6-B2DF-A5C1-2BF2-DFA6B9FC9F2E}"/>
          </ac:spMkLst>
        </pc:spChg>
      </pc:sldChg>
      <pc:sldChg chg="modNotesTx">
        <pc:chgData name="GIOVANBATTISTA CALIFANO" userId="b34ada96-0f40-4b79-beaa-e36704088816" providerId="ADAL" clId="{6F24DC56-4296-59DE-802A-1AAB90C1185D}" dt="2026-01-26T15:50:10.008" v="494" actId="20577"/>
        <pc:sldMkLst>
          <pc:docMk/>
          <pc:sldMk cId="4024511375" sldId="285"/>
        </pc:sldMkLst>
      </pc:sldChg>
      <pc:sldChg chg="modSp mod ord modAnim">
        <pc:chgData name="GIOVANBATTISTA CALIFANO" userId="b34ada96-0f40-4b79-beaa-e36704088816" providerId="ADAL" clId="{6F24DC56-4296-59DE-802A-1AAB90C1185D}" dt="2026-01-26T15:30:25.208" v="62"/>
        <pc:sldMkLst>
          <pc:docMk/>
          <pc:sldMk cId="2530130397" sldId="307"/>
        </pc:sldMkLst>
        <pc:spChg chg="mod">
          <ac:chgData name="GIOVANBATTISTA CALIFANO" userId="b34ada96-0f40-4b79-beaa-e36704088816" providerId="ADAL" clId="{6F24DC56-4296-59DE-802A-1AAB90C1185D}" dt="2026-01-26T15:29:24.525" v="58" actId="1076"/>
          <ac:spMkLst>
            <pc:docMk/>
            <pc:sldMk cId="2530130397" sldId="307"/>
            <ac:spMk id="6" creationId="{E1B3882B-520E-338B-A5D9-AF5A4CD69624}"/>
          </ac:spMkLst>
        </pc:spChg>
      </pc:sldChg>
      <pc:sldChg chg="addSp delSp modSp mod">
        <pc:chgData name="GIOVANBATTISTA CALIFANO" userId="b34ada96-0f40-4b79-beaa-e36704088816" providerId="ADAL" clId="{6F24DC56-4296-59DE-802A-1AAB90C1185D}" dt="2026-01-26T15:34:08.569" v="165" actId="208"/>
        <pc:sldMkLst>
          <pc:docMk/>
          <pc:sldMk cId="530841785" sldId="325"/>
        </pc:sldMkLst>
        <pc:spChg chg="add mod">
          <ac:chgData name="GIOVANBATTISTA CALIFANO" userId="b34ada96-0f40-4b79-beaa-e36704088816" providerId="ADAL" clId="{6F24DC56-4296-59DE-802A-1AAB90C1185D}" dt="2026-01-26T15:32:47.094" v="72" actId="1076"/>
          <ac:spMkLst>
            <pc:docMk/>
            <pc:sldMk cId="530841785" sldId="325"/>
            <ac:spMk id="2" creationId="{5B1C7807-2442-402D-6A0D-47814989E172}"/>
          </ac:spMkLst>
        </pc:spChg>
        <pc:spChg chg="add mod">
          <ac:chgData name="GIOVANBATTISTA CALIFANO" userId="b34ada96-0f40-4b79-beaa-e36704088816" providerId="ADAL" clId="{6F24DC56-4296-59DE-802A-1AAB90C1185D}" dt="2026-01-26T15:33:52.636" v="162" actId="113"/>
          <ac:spMkLst>
            <pc:docMk/>
            <pc:sldMk cId="530841785" sldId="325"/>
            <ac:spMk id="4" creationId="{58D6F7FB-6859-F49D-C3F1-621FFE95F248}"/>
          </ac:spMkLst>
        </pc:spChg>
        <pc:cxnChg chg="add mod">
          <ac:chgData name="GIOVANBATTISTA CALIFANO" userId="b34ada96-0f40-4b79-beaa-e36704088816" providerId="ADAL" clId="{6F24DC56-4296-59DE-802A-1AAB90C1185D}" dt="2026-01-26T15:34:08.569" v="165" actId="208"/>
          <ac:cxnSpMkLst>
            <pc:docMk/>
            <pc:sldMk cId="530841785" sldId="325"/>
            <ac:cxnSpMk id="8" creationId="{01CC5487-51F3-2012-ED5F-DB8BCEE0CE10}"/>
          </ac:cxnSpMkLst>
        </pc:cxnChg>
      </pc:sldChg>
      <pc:sldChg chg="addSp delSp modSp add mod modAnim">
        <pc:chgData name="GIOVANBATTISTA CALIFANO" userId="b34ada96-0f40-4b79-beaa-e36704088816" providerId="ADAL" clId="{6F24DC56-4296-59DE-802A-1AAB90C1185D}" dt="2026-01-26T16:03:25.067" v="605" actId="120"/>
        <pc:sldMkLst>
          <pc:docMk/>
          <pc:sldMk cId="2825126241" sldId="326"/>
        </pc:sldMkLst>
        <pc:spChg chg="mod">
          <ac:chgData name="GIOVANBATTISTA CALIFANO" userId="b34ada96-0f40-4b79-beaa-e36704088816" providerId="ADAL" clId="{6F24DC56-4296-59DE-802A-1AAB90C1185D}" dt="2026-01-26T15:50:49.023" v="517" actId="20577"/>
          <ac:spMkLst>
            <pc:docMk/>
            <pc:sldMk cId="2825126241" sldId="326"/>
            <ac:spMk id="3" creationId="{04E90C5D-096E-F2BD-0FA9-FCF569051AE6}"/>
          </ac:spMkLst>
        </pc:spChg>
        <pc:spChg chg="add mod">
          <ac:chgData name="GIOVANBATTISTA CALIFANO" userId="b34ada96-0f40-4b79-beaa-e36704088816" providerId="ADAL" clId="{6F24DC56-4296-59DE-802A-1AAB90C1185D}" dt="2026-01-26T16:03:25.067" v="605" actId="120"/>
          <ac:spMkLst>
            <pc:docMk/>
            <pc:sldMk cId="2825126241" sldId="326"/>
            <ac:spMk id="7" creationId="{E98FBBE1-0AA5-4286-8CA4-A106E036E1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C508B-F486-6F4C-A08C-02A8C91953DF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F8A1C-5E64-A94A-95E4-0227145F543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59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8A1C-5E64-A94A-95E4-0227145F54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649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A6448-98F1-AB45-722B-B4BCF0F5D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F8C46DE-B207-4272-E919-F195B03D74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71419A7-7B91-A6D5-C66A-E4F9024AF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D78E68-066C-AC92-C90C-EACE483B5B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8A1C-5E64-A94A-95E4-0227145F543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15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40EDA-10B4-A3E0-F11F-480E1BEA8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661F00D-5EB7-7501-02D8-E9ADB1D32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DFEFB54-647A-BA95-06C6-2F6DA1173F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DC7565-779A-419A-BCEF-8FDF3E963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8A1C-5E64-A94A-95E4-0227145F543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452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8F4D5-1F2F-2F7E-9EB6-20E0B11AF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02DB786-5BD3-09B3-53D3-CE2A7D5B8A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F093D1D-9309-B464-79A9-B6F98B1C8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D3D9F60-819F-11F1-780B-B77C42E907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8A1C-5E64-A94A-95E4-0227145F543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12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C15EF-45A2-94FB-C9B0-F408E7776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8934394-EA8C-EBC0-556C-AC3EC477DC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3F08BF8-ACA5-28A8-ACC1-EFF3E8737F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647404-8C63-3ACC-C5EA-F04900A83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8A1C-5E64-A94A-95E4-0227145F543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06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2EF2E-AEE7-666E-0535-EA63C1FA8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18D93DC-F12F-85A6-94CA-595FE16DD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68E84D2-4404-242B-EFC9-A0FBB38392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6FE44B0-0952-1A3C-F1A0-F4A426F087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8A1C-5E64-A94A-95E4-0227145F543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439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28885-667A-4097-DABE-0F89F0AC3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E5FD874-3483-2D6F-BE7D-848B909349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2C5F088-6E97-C9FF-A3A4-CF56336A7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CB9AA9-3F89-0AB8-0CFC-DFCA296A3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8A1C-5E64-A94A-95E4-0227145F543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135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B351E-7B1F-0553-4A6A-44B552320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E94793D-4155-2439-EFD3-0562851B42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6515D57-FDB5-58CD-A645-1DF03E3DE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484B9F-DEA6-6923-8193-2076633518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8A1C-5E64-A94A-95E4-0227145F543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837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C606D-AED6-A375-ED96-96F50E587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F771AEF-A807-AB57-77F1-2BB4813D8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BEEAB99-F096-6190-ADB8-5229499F1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58FAFD-2DA5-1E8E-31F9-24D2508EC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8A1C-5E64-A94A-95E4-0227145F543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95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CF5E3-6745-7975-987E-5B32A2035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F120C31-329B-99DD-6AA5-38E3977CD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1DD3A1E-1931-0F2B-98BC-EE967A3B3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1672EB-18BA-4478-F9C9-E09992742F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8A1C-5E64-A94A-95E4-0227145F543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754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74AB1-FFC8-6B86-F77C-937457AF6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A689BAD-22EF-265A-2D94-73050A838C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D5AFAE1-82EA-B981-2323-5E219901CB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FA2838-EE6C-4554-E57E-0FF9C48C8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8A1C-5E64-A94A-95E4-0227145F543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202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8A1C-5E64-A94A-95E4-0227145F54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536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8A1C-5E64-A94A-95E4-0227145F543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51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8A1C-5E64-A94A-95E4-0227145F54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136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C891F-8D85-3B6D-CC73-AEC1C1112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0D5E8FE-70D9-ADD5-5F9D-AAA5B2A88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2D4EFBC-D946-8204-0BE0-BFC6D39958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8E89D1F-15F5-428E-5A7C-1A540D51E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8A1C-5E64-A94A-95E4-0227145F543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4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30D85-9F03-92F9-3E4E-4F8C3A8ED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1309D1A-0BB6-7902-6E69-F5902965D9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4DD50A4-75A0-0A6D-88E9-9AA69B528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D72627-E2E3-1EAC-050C-F868A8B367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8A1C-5E64-A94A-95E4-0227145F543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873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366C0-DFE6-4408-D434-8BE4E0B47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DB17339-2D85-D8F5-2D8A-BE15F4F0D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CA4A4CD-6B3C-A4C0-FA7F-8B6BC8468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9E666E-1A75-3CAC-C071-7E5D7BB99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8A1C-5E64-A94A-95E4-0227145F543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019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EE603-9AB0-1EA8-4435-6D5A0ABB5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E64618E-8698-4AFD-4D7D-9441C60280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069CC2E-93A4-5D67-BD18-9E887BAFE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1C52AD-E565-685C-C33F-71FE1CDA3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8A1C-5E64-A94A-95E4-0227145F543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605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05167-A433-D292-A927-70EA7E9FB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D6E6D21-B0CE-4B6D-56AF-83F16B049D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099D904-D17A-1955-63BB-18F3C1C4C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B35AE43-7EFE-36F7-3152-2166EA706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8A1C-5E64-A94A-95E4-0227145F543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410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DF423-8660-6415-8B8A-9296BFFA1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3FBA1D4-B905-949A-9769-017B525C2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A3F5E04-A8B5-B62B-1D0E-8785F0980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835C764-1B9E-3007-DE96-E9E8E0A42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8A1C-5E64-A94A-95E4-0227145F543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58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7C12-7AAF-7241-835D-9F6149E5A60C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C88-11FD-6246-871B-97D28D6544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1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7C12-7AAF-7241-835D-9F6149E5A60C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C88-11FD-6246-871B-97D28D6544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25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7C12-7AAF-7241-835D-9F6149E5A60C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C88-11FD-6246-871B-97D28D6544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41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7C12-7AAF-7241-835D-9F6149E5A60C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C88-11FD-6246-871B-97D28D6544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57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7C12-7AAF-7241-835D-9F6149E5A60C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C88-11FD-6246-871B-97D28D6544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1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7C12-7AAF-7241-835D-9F6149E5A60C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C88-11FD-6246-871B-97D28D6544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419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7C12-7AAF-7241-835D-9F6149E5A60C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C88-11FD-6246-871B-97D28D6544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691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7C12-7AAF-7241-835D-9F6149E5A60C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C88-11FD-6246-871B-97D28D6544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71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7C12-7AAF-7241-835D-9F6149E5A60C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C88-11FD-6246-871B-97D28D6544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96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7C12-7AAF-7241-835D-9F6149E5A60C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C88-11FD-6246-871B-97D28D6544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503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7C12-7AAF-7241-835D-9F6149E5A60C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4C88-11FD-6246-871B-97D28D6544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42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BAB7C12-7AAF-7241-835D-9F6149E5A60C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6664C88-11FD-6246-871B-97D28D6544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65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 userDrawn="1">
          <p15:clr>
            <a:srgbClr val="F26B43"/>
          </p15:clr>
        </p15:guide>
        <p15:guide id="2" orient="horz" pos="1440" userDrawn="1">
          <p15:clr>
            <a:srgbClr val="F26B43"/>
          </p15:clr>
        </p15:guide>
        <p15:guide id="3" orient="horz" pos="3696" userDrawn="1">
          <p15:clr>
            <a:srgbClr val="F26B43"/>
          </p15:clr>
        </p15:guide>
        <p15:guide id="4" orient="horz" pos="432" userDrawn="1">
          <p15:clr>
            <a:srgbClr val="F26B43"/>
          </p15:clr>
        </p15:guide>
        <p15:guide id="5" orient="horz" pos="1512" userDrawn="1">
          <p15:clr>
            <a:srgbClr val="F26B43"/>
          </p15:clr>
        </p15:guide>
        <p15:guide id="6" pos="6912" userDrawn="1">
          <p15:clr>
            <a:srgbClr val="F26B43"/>
          </p15:clr>
        </p15:guide>
        <p15:guide id="7" pos="936" userDrawn="1">
          <p15:clr>
            <a:srgbClr val="F26B43"/>
          </p15:clr>
        </p15:guide>
        <p15:guide id="8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alifano.xyz/ri" TargetMode="External"/><Relationship Id="rId2" Type="http://schemas.openxmlformats.org/officeDocument/2006/relationships/hyperlink" Target="mailto:giovanbattista.califano@unina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hyperlink" Target="https://psycnet.apa.org/doi/10.1037/a003324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spredicted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spredicted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spredicted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spredicted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rsub.unina.it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califano.xyz/ri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colada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7CF1ABA-BED8-B035-AC7D-AED159085F4C}"/>
              </a:ext>
            </a:extLst>
          </p:cNvPr>
          <p:cNvSpPr txBox="1"/>
          <p:nvPr/>
        </p:nvSpPr>
        <p:spPr>
          <a:xfrm>
            <a:off x="735724" y="782825"/>
            <a:ext cx="10157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noProof="0" dirty="0"/>
              <a:t>Research Integrity:</a:t>
            </a:r>
          </a:p>
          <a:p>
            <a:r>
              <a:rPr lang="en-US" sz="3600" noProof="0" dirty="0"/>
              <a:t>Principles and Practices for Responsible Research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6B7B3D1-4C2C-D5E0-A3E4-F412E7EFD834}"/>
              </a:ext>
            </a:extLst>
          </p:cNvPr>
          <p:cNvSpPr txBox="1"/>
          <p:nvPr/>
        </p:nvSpPr>
        <p:spPr>
          <a:xfrm>
            <a:off x="4285246" y="4874845"/>
            <a:ext cx="3621504" cy="1123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noProof="0" dirty="0"/>
              <a:t>Giovanbattista Califano, PhD</a:t>
            </a:r>
            <a:endParaRPr lang="en-US" sz="1400" noProof="0" dirty="0">
              <a:latin typeface="Aptos Mono" panose="020B0009020202020204" pitchFamily="49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50000"/>
              </a:lnSpc>
            </a:pPr>
            <a:r>
              <a:rPr lang="en-US" sz="1400" noProof="0" dirty="0">
                <a:solidFill>
                  <a:srgbClr val="89A4EA"/>
                </a:solidFill>
                <a:latin typeface="Aptos Mono" panose="020B000902020202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giovanbattista.califano@unina.it</a:t>
            </a:r>
            <a:endParaRPr lang="en-US" sz="1400" noProof="0" dirty="0">
              <a:solidFill>
                <a:srgbClr val="89A4EA"/>
              </a:solidFill>
              <a:latin typeface="Aptos Mono" panose="020B00090202020202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noProof="0" dirty="0">
                <a:solidFill>
                  <a:srgbClr val="89A4EA"/>
                </a:solidFill>
                <a:latin typeface="Aptos Mono" panose="020B00090202020202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https://califano.xyz/</a:t>
            </a:r>
            <a:r>
              <a:rPr lang="en-US" sz="1400" noProof="0" dirty="0" err="1">
                <a:solidFill>
                  <a:srgbClr val="89A4EA"/>
                </a:solidFill>
                <a:latin typeface="Aptos Mono" panose="020B00090202020202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</a:t>
            </a:r>
            <a:endParaRPr lang="en-US" sz="1400" noProof="0" dirty="0">
              <a:solidFill>
                <a:srgbClr val="89A4EA"/>
              </a:solidFill>
              <a:latin typeface="Aptos Mono" panose="020B0009020202020204" pitchFamily="49" charset="0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9BB7D58F-3F2E-E40C-CBD3-ACF8034A517C}"/>
              </a:ext>
            </a:extLst>
          </p:cNvPr>
          <p:cNvSpPr/>
          <p:nvPr/>
        </p:nvSpPr>
        <p:spPr>
          <a:xfrm>
            <a:off x="5782338" y="3115339"/>
            <a:ext cx="627321" cy="6273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noProof="0" dirty="0">
                <a:solidFill>
                  <a:sysClr val="windowText" lastClr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4141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62CFB-9E33-139E-C860-1C4611C5E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Viso umano, vestiti, persona, sorriso&#10;&#10;Il contenuto generato dall'IA potrebbe non essere corretto.">
            <a:extLst>
              <a:ext uri="{FF2B5EF4-FFF2-40B4-BE49-F238E27FC236}">
                <a16:creationId xmlns:a16="http://schemas.microsoft.com/office/drawing/2014/main" id="{C2185CAB-DD56-75C6-4032-18E4C7B435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91" b="-6"/>
          <a:stretch>
            <a:fillRect/>
          </a:stretch>
        </p:blipFill>
        <p:spPr>
          <a:xfrm>
            <a:off x="1530522" y="1003295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3" name="Immagine 12" descr="Immagine che contiene Viso umano, sorriso, persona, Fronte&#10;&#10;Il contenuto generato dall'IA potrebbe non essere corretto.">
            <a:extLst>
              <a:ext uri="{FF2B5EF4-FFF2-40B4-BE49-F238E27FC236}">
                <a16:creationId xmlns:a16="http://schemas.microsoft.com/office/drawing/2014/main" id="{F26BD390-CC67-D1CF-AAE2-CC6B555D20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6" b="1115"/>
          <a:stretch>
            <a:fillRect/>
          </a:stretch>
        </p:blipFill>
        <p:spPr>
          <a:xfrm>
            <a:off x="4674471" y="1003295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8" name="Immagine 7" descr="Immagine che contiene Viso umano, persona, vestiti, sorriso&#10;&#10;Il contenuto generato dall'IA potrebbe non essere corretto.">
            <a:extLst>
              <a:ext uri="{FF2B5EF4-FFF2-40B4-BE49-F238E27FC236}">
                <a16:creationId xmlns:a16="http://schemas.microsoft.com/office/drawing/2014/main" id="{7CD35950-6114-C0E5-5941-AC2B7FD49F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6" b="1115"/>
          <a:stretch>
            <a:fillRect/>
          </a:stretch>
        </p:blipFill>
        <p:spPr>
          <a:xfrm>
            <a:off x="7818420" y="1003295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BC8433D-A7FD-1997-8B63-3828D3F11017}"/>
              </a:ext>
            </a:extLst>
          </p:cNvPr>
          <p:cNvSpPr txBox="1"/>
          <p:nvPr/>
        </p:nvSpPr>
        <p:spPr>
          <a:xfrm>
            <a:off x="1938049" y="4034924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noProof="0" dirty="0">
                <a:solidFill>
                  <a:srgbClr val="89A4EA"/>
                </a:solidFill>
              </a:rPr>
              <a:t>Joe Simmons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887CC6C-65EA-F438-3CA3-AF0210909CBB}"/>
              </a:ext>
            </a:extLst>
          </p:cNvPr>
          <p:cNvSpPr txBox="1"/>
          <p:nvPr/>
        </p:nvSpPr>
        <p:spPr>
          <a:xfrm>
            <a:off x="4974538" y="4034924"/>
            <a:ext cx="2242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noProof="0" dirty="0">
                <a:solidFill>
                  <a:srgbClr val="89A4EA"/>
                </a:solidFill>
              </a:rPr>
              <a:t>Uri </a:t>
            </a:r>
            <a:r>
              <a:rPr lang="en-US" sz="2400" b="1" noProof="0" dirty="0" err="1">
                <a:solidFill>
                  <a:srgbClr val="89A4EA"/>
                </a:solidFill>
              </a:rPr>
              <a:t>Simonsohn</a:t>
            </a:r>
            <a:endParaRPr lang="en-US" sz="2400" b="1" noProof="0" dirty="0">
              <a:solidFill>
                <a:srgbClr val="89A4EA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40DB553-2E3B-AF16-AA40-4D603B72BEBD}"/>
              </a:ext>
            </a:extLst>
          </p:cNvPr>
          <p:cNvSpPr txBox="1"/>
          <p:nvPr/>
        </p:nvSpPr>
        <p:spPr>
          <a:xfrm>
            <a:off x="8362747" y="4034924"/>
            <a:ext cx="1760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noProof="0" dirty="0">
                <a:solidFill>
                  <a:srgbClr val="89A4EA"/>
                </a:solidFill>
              </a:rPr>
              <a:t>Leif Nelson</a:t>
            </a:r>
          </a:p>
        </p:txBody>
      </p:sp>
      <p:pic>
        <p:nvPicPr>
          <p:cNvPr id="19" name="Immagine 18" descr="Immagine che contiene testo, Carattere, bianco&#10;&#10;Il contenuto generato dall'IA potrebbe non essere corretto.">
            <a:extLst>
              <a:ext uri="{FF2B5EF4-FFF2-40B4-BE49-F238E27FC236}">
                <a16:creationId xmlns:a16="http://schemas.microsoft.com/office/drawing/2014/main" id="{6100847C-5306-0EC0-4882-A77225895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870" y="4989720"/>
            <a:ext cx="9916257" cy="1868280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866EB07-0464-8C5E-C9F0-9598A1B67358}"/>
              </a:ext>
            </a:extLst>
          </p:cNvPr>
          <p:cNvSpPr txBox="1"/>
          <p:nvPr/>
        </p:nvSpPr>
        <p:spPr>
          <a:xfrm>
            <a:off x="746552" y="140832"/>
            <a:ext cx="10698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noProof="0" dirty="0"/>
              <a:t>The </a:t>
            </a:r>
            <a:r>
              <a:rPr lang="en-US" noProof="0" dirty="0" err="1"/>
              <a:t>Datacolada</a:t>
            </a:r>
            <a:r>
              <a:rPr lang="en-US" noProof="0" dirty="0"/>
              <a:t> founders coined the term “p-hacking”  in a 2014 paper (</a:t>
            </a:r>
            <a:r>
              <a:rPr lang="en-US" noProof="0" dirty="0">
                <a:solidFill>
                  <a:srgbClr val="89A4EA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https://doi.org/10.1037/a0033242</a:t>
            </a:r>
            <a:r>
              <a:rPr lang="en-US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34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F3010-73B3-879B-E200-851610C5D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23E05C8-96D0-BADB-A71D-8DF57605879F}"/>
              </a:ext>
            </a:extLst>
          </p:cNvPr>
          <p:cNvSpPr txBox="1"/>
          <p:nvPr/>
        </p:nvSpPr>
        <p:spPr>
          <a:xfrm>
            <a:off x="718277" y="1347310"/>
            <a:ext cx="10755445" cy="4947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595"/>
              </a:spcAft>
              <a:buAutoNum type="alphaUcParenR"/>
            </a:pPr>
            <a:r>
              <a:rPr lang="en-US" sz="2000" b="1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Data collection and stopping rules (“optional stopping”)</a:t>
            </a:r>
          </a:p>
          <a:p>
            <a:pPr>
              <a:lnSpc>
                <a:spcPct val="115000"/>
              </a:lnSpc>
              <a:spcAft>
                <a:spcPts val="1595"/>
              </a:spcAft>
            </a:pP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Peeking and stopping early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once </a:t>
            </a:r>
            <a:r>
              <a:rPr lang="en-US" sz="2000" i="1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Italic"/>
              </a:rPr>
              <a:t>p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drops below 0.05.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Continuing to collect more data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until </a:t>
            </a:r>
            <a:r>
              <a:rPr lang="en-US" sz="2000" i="1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Italic"/>
              </a:rPr>
              <a:t>p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becomes significant.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Changing the planned sample size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after seeing interim results (without a pre-specified sequential plan).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Dropping planned waves/cohorts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because they “mess up the result”.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Running multiple pilot samples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and only treating the successful one as the “real” study.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Recruiting extra participants only in one condition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to fix imbalance that harms significance.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Stopping recruitment when the effect flips direction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to the desired one.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68D5569-145E-3AE7-B150-7A3033A32656}"/>
              </a:ext>
            </a:extLst>
          </p:cNvPr>
          <p:cNvSpPr txBox="1"/>
          <p:nvPr/>
        </p:nvSpPr>
        <p:spPr>
          <a:xfrm>
            <a:off x="4882846" y="562732"/>
            <a:ext cx="242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noProof="0" dirty="0"/>
              <a:t>Some Examples</a:t>
            </a:r>
          </a:p>
        </p:txBody>
      </p:sp>
    </p:spTree>
    <p:extLst>
      <p:ext uri="{BB962C8B-B14F-4D97-AF65-F5344CB8AC3E}">
        <p14:creationId xmlns:p14="http://schemas.microsoft.com/office/powerpoint/2010/main" val="231832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BD68E-235F-B347-12C5-33C173B6E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063DA0E-3408-095E-2D5C-89EE99DF3050}"/>
              </a:ext>
            </a:extLst>
          </p:cNvPr>
          <p:cNvSpPr txBox="1"/>
          <p:nvPr/>
        </p:nvSpPr>
        <p:spPr>
          <a:xfrm>
            <a:off x="718277" y="1347310"/>
            <a:ext cx="10755445" cy="4947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595"/>
              </a:spcAft>
              <a:buNone/>
            </a:pPr>
            <a:r>
              <a:rPr lang="en-US" sz="2000" b="1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B) Outcome switching and choosing the “right” dependent variable</a:t>
            </a:r>
          </a:p>
          <a:p>
            <a:pPr>
              <a:lnSpc>
                <a:spcPct val="115000"/>
              </a:lnSpc>
              <a:spcAft>
                <a:spcPts val="1595"/>
              </a:spcAft>
              <a:buNone/>
            </a:pP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8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Measuring 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many outcomes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but only reporting the significant ones.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8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Switching primary and secondary outcomes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after seeing results.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8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Creating a 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new composite outcome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post hoc because it yields significance.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8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Reporting 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one subscale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of a questionnaire because the total score isn’t significant.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8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Trying multiple 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transformations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of the outcome (raw, log, rank, z-score) and reporting whichever “works”.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8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Testing multiple 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time points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and reporting only the significant one (e.g., day 7 not day 14).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8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Trying multiple 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windows/definitions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(e.g., 0–24h vs 0–48h) and keeping the significant one.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CA54B1D-BA1E-61B0-7429-1A25C487DEA2}"/>
              </a:ext>
            </a:extLst>
          </p:cNvPr>
          <p:cNvSpPr txBox="1"/>
          <p:nvPr/>
        </p:nvSpPr>
        <p:spPr>
          <a:xfrm>
            <a:off x="4882846" y="562732"/>
            <a:ext cx="242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noProof="0" dirty="0"/>
              <a:t>Some Examples</a:t>
            </a:r>
          </a:p>
        </p:txBody>
      </p:sp>
    </p:spTree>
    <p:extLst>
      <p:ext uri="{BB962C8B-B14F-4D97-AF65-F5344CB8AC3E}">
        <p14:creationId xmlns:p14="http://schemas.microsoft.com/office/powerpoint/2010/main" val="2734283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50F81-8E7B-6B1B-930D-CFECD53D5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F6D3D8B-DDA6-E77F-BF02-6799B649964D}"/>
              </a:ext>
            </a:extLst>
          </p:cNvPr>
          <p:cNvSpPr txBox="1"/>
          <p:nvPr/>
        </p:nvSpPr>
        <p:spPr>
          <a:xfrm>
            <a:off x="718277" y="1347310"/>
            <a:ext cx="10755445" cy="3578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595"/>
              </a:spcAft>
              <a:buNone/>
            </a:pPr>
            <a:r>
              <a:rPr lang="en-US" sz="2000" b="1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C) Predictor and model specification fishing</a:t>
            </a:r>
          </a:p>
          <a:p>
            <a:pPr>
              <a:lnSpc>
                <a:spcPct val="115000"/>
              </a:lnSpc>
              <a:spcAft>
                <a:spcPts val="1595"/>
              </a:spcAft>
              <a:buNone/>
            </a:pPr>
            <a:endParaRPr lang="en-US" sz="2000" b="1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15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Trying the predictor as 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continuous vs categorical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and choosing the significant version.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15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Fitting many model forms: 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linear, quadratic, spline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, etc., and reporting the winner.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15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Adding/removing 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covariates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until </a:t>
            </a:r>
            <a:r>
              <a:rPr lang="en-US" sz="2000" i="1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Italic"/>
              </a:rPr>
              <a:t>p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&lt; 0.05 (“covariate shopping”).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15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Controlling for 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post-treatment variables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because it makes the treatment effect significant.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15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Trying multiple 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interaction terms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and only reporting the significant interaction.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67FAFC0-1E3E-B80D-9824-75B470F39C7F}"/>
              </a:ext>
            </a:extLst>
          </p:cNvPr>
          <p:cNvSpPr txBox="1"/>
          <p:nvPr/>
        </p:nvSpPr>
        <p:spPr>
          <a:xfrm>
            <a:off x="4882846" y="562732"/>
            <a:ext cx="242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noProof="0" dirty="0"/>
              <a:t>Some Examples</a:t>
            </a:r>
          </a:p>
        </p:txBody>
      </p:sp>
    </p:spTree>
    <p:extLst>
      <p:ext uri="{BB962C8B-B14F-4D97-AF65-F5344CB8AC3E}">
        <p14:creationId xmlns:p14="http://schemas.microsoft.com/office/powerpoint/2010/main" val="64238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66CBD-59A6-7544-84D3-DDC4D5745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9F0C759-7934-0683-D150-34D48CCBB3A0}"/>
              </a:ext>
            </a:extLst>
          </p:cNvPr>
          <p:cNvSpPr txBox="1"/>
          <p:nvPr/>
        </p:nvSpPr>
        <p:spPr>
          <a:xfrm>
            <a:off x="718277" y="1347310"/>
            <a:ext cx="1075544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noProof="0" dirty="0"/>
              <a:t>D) Subgroup and “slice-and-dice” analysis</a:t>
            </a:r>
          </a:p>
          <a:p>
            <a:endParaRPr lang="en-US" sz="2000" b="1" noProof="0" dirty="0"/>
          </a:p>
          <a:p>
            <a:endParaRPr lang="en-US" sz="2000" b="1" noProof="0" dirty="0"/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20"/>
            </a:pPr>
            <a:r>
              <a:rPr lang="en-US" sz="2000" noProof="0" dirty="0"/>
              <a:t>Testing many subgroups (gender, age bands, countries, etc.) and highlighting the significant one.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20"/>
            </a:pPr>
            <a:r>
              <a:rPr lang="en-US" sz="2000" noProof="0" dirty="0"/>
              <a:t>Defining subgroups after seeing where the effect is strongest.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20"/>
            </a:pPr>
            <a:r>
              <a:rPr lang="en-US" sz="2000" noProof="0" dirty="0"/>
              <a:t>Dropping “outlier” groups (sites, labs, schools) because they weaken significance.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20"/>
            </a:pPr>
            <a:r>
              <a:rPr lang="en-US" sz="2000" noProof="0" dirty="0"/>
              <a:t>Searching for significance in region × condition or time × condition combinations.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20"/>
            </a:pPr>
            <a:r>
              <a:rPr lang="en-US" sz="2000" noProof="0" dirty="0"/>
              <a:t>Reporting subgroup effects without correcting for multiple comparisons.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584DA97-4BF0-3A02-14DD-BF887C36BADE}"/>
              </a:ext>
            </a:extLst>
          </p:cNvPr>
          <p:cNvSpPr txBox="1"/>
          <p:nvPr/>
        </p:nvSpPr>
        <p:spPr>
          <a:xfrm>
            <a:off x="4882846" y="562732"/>
            <a:ext cx="242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noProof="0" dirty="0"/>
              <a:t>Some Examples</a:t>
            </a:r>
          </a:p>
        </p:txBody>
      </p:sp>
    </p:spTree>
    <p:extLst>
      <p:ext uri="{BB962C8B-B14F-4D97-AF65-F5344CB8AC3E}">
        <p14:creationId xmlns:p14="http://schemas.microsoft.com/office/powerpoint/2010/main" val="2184716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E44EA-6EBB-70CF-1B71-715C11C79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BA06513-7AB9-36A0-421C-A8699823E2DE}"/>
              </a:ext>
            </a:extLst>
          </p:cNvPr>
          <p:cNvSpPr txBox="1"/>
          <p:nvPr/>
        </p:nvSpPr>
        <p:spPr>
          <a:xfrm>
            <a:off x="718277" y="1347310"/>
            <a:ext cx="10755445" cy="3778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595"/>
              </a:spcAft>
              <a:buNone/>
            </a:pPr>
            <a:r>
              <a:rPr lang="en-US" sz="2000" b="1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E) Data cleaning and exclusion choices (“researcher degrees of freedom”)</a:t>
            </a:r>
          </a:p>
          <a:p>
            <a:pPr>
              <a:lnSpc>
                <a:spcPct val="115000"/>
              </a:lnSpc>
              <a:spcAft>
                <a:spcPts val="1595"/>
              </a:spcAft>
              <a:buNone/>
            </a:pP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25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Trying different 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outlier rules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(±2 SD, ±3 SD, Cook’s D, </a:t>
            </a:r>
            <a:r>
              <a:rPr lang="en-US" sz="2000" kern="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winsorizing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) until significant.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25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Excluding participants for “failed attention checks” using 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multiple thresholds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and picking the one that helps.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25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Choosing among different 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data filters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(e.g., remove weekends, remove holidays) until it works.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25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Reclassifying borderline cases across categories to achieve significance.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592FD92-00BB-731C-F862-7642303ACA46}"/>
              </a:ext>
            </a:extLst>
          </p:cNvPr>
          <p:cNvSpPr txBox="1"/>
          <p:nvPr/>
        </p:nvSpPr>
        <p:spPr>
          <a:xfrm>
            <a:off x="4882846" y="562732"/>
            <a:ext cx="242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noProof="0" dirty="0"/>
              <a:t>Some Examples</a:t>
            </a:r>
          </a:p>
        </p:txBody>
      </p:sp>
    </p:spTree>
    <p:extLst>
      <p:ext uri="{BB962C8B-B14F-4D97-AF65-F5344CB8AC3E}">
        <p14:creationId xmlns:p14="http://schemas.microsoft.com/office/powerpoint/2010/main" val="3083601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7FF26-C716-E105-3745-B4019449C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0D4C81B-2A88-E870-9545-02932E0FEFAD}"/>
              </a:ext>
            </a:extLst>
          </p:cNvPr>
          <p:cNvSpPr txBox="1"/>
          <p:nvPr/>
        </p:nvSpPr>
        <p:spPr>
          <a:xfrm>
            <a:off x="718277" y="1347310"/>
            <a:ext cx="1075544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noProof="0" dirty="0"/>
              <a:t>F) Multiple testing without proper correction</a:t>
            </a:r>
          </a:p>
          <a:p>
            <a:pPr lvl="0"/>
            <a:endParaRPr lang="en-US" sz="2000" noProof="0" dirty="0"/>
          </a:p>
          <a:p>
            <a:pPr lvl="0"/>
            <a:endParaRPr lang="en-US" sz="2000" noProof="0" dirty="0"/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29"/>
            </a:pPr>
            <a:r>
              <a:rPr lang="en-US" sz="2000" noProof="0" dirty="0"/>
              <a:t>Running lots of hypothesis tests and not adjusting for multiplicity (or only adjusting when it hurts less).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29"/>
            </a:pPr>
            <a:r>
              <a:rPr lang="en-US" sz="2000" noProof="0" dirty="0"/>
              <a:t>Testing many correlations and only reporting the significant ones.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29"/>
            </a:pPr>
            <a:r>
              <a:rPr lang="en-US" sz="2000" noProof="0" dirty="0"/>
              <a:t>Trying many mediation paths and reporting only the significant indirect effect.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29"/>
            </a:pPr>
            <a:r>
              <a:rPr lang="en-US" sz="2000" noProof="0" dirty="0"/>
              <a:t>Running many ANOVAs/t-tests across variables and only reporting the winners.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29"/>
            </a:pPr>
            <a:r>
              <a:rPr lang="en-US" sz="2000" noProof="0" dirty="0"/>
              <a:t>Selectively reporting only “planned comparisons” after the fact.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F636CAD-2172-56F7-E969-3E1DDDEA374D}"/>
              </a:ext>
            </a:extLst>
          </p:cNvPr>
          <p:cNvSpPr txBox="1"/>
          <p:nvPr/>
        </p:nvSpPr>
        <p:spPr>
          <a:xfrm>
            <a:off x="4882846" y="562732"/>
            <a:ext cx="242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noProof="0" dirty="0"/>
              <a:t>Some Examples</a:t>
            </a:r>
          </a:p>
        </p:txBody>
      </p:sp>
    </p:spTree>
    <p:extLst>
      <p:ext uri="{BB962C8B-B14F-4D97-AF65-F5344CB8AC3E}">
        <p14:creationId xmlns:p14="http://schemas.microsoft.com/office/powerpoint/2010/main" val="2747346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03D47-C63C-894B-B3F5-28524DF3A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FE3B4EC-7F55-2C4E-A4DA-101B02149BF5}"/>
              </a:ext>
            </a:extLst>
          </p:cNvPr>
          <p:cNvSpPr txBox="1"/>
          <p:nvPr/>
        </p:nvSpPr>
        <p:spPr>
          <a:xfrm>
            <a:off x="718277" y="1347310"/>
            <a:ext cx="10755445" cy="4542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595"/>
              </a:spcAft>
              <a:buNone/>
            </a:pPr>
            <a:r>
              <a:rPr lang="en-US" sz="2000" b="1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G) Selective reporting and “beautifying” the results</a:t>
            </a:r>
            <a:endParaRPr lang="en-US" sz="2000" b="1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44"/>
              <a:tabLst>
                <a:tab pos="139700" algn="l"/>
                <a:tab pos="457200" algn="l"/>
              </a:tabLst>
            </a:pPr>
            <a:endParaRPr lang="en-US" sz="2000" kern="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-Roman"/>
            </a:endParaRPr>
          </a:p>
          <a:p>
            <a:pPr marL="457200" lvl="0" indent="-457200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34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Reporting the analysis that gives the smallest </a:t>
            </a:r>
            <a:r>
              <a:rPr lang="en-US" sz="2000" i="1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Italic"/>
              </a:rPr>
              <a:t>p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and calling it the “main” analysis.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34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Moving non-significant results to the supplement or omitting them entirely.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34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Presenting exploratory results as if they were confirmatory (</a:t>
            </a:r>
            <a:r>
              <a:rPr lang="en-US" sz="2000" kern="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HARKing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+ p-hacking combo).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34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Reporting 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one-tailed tests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because it becomes significant (without pre-specification).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34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Switching between 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parametric and nonparametric tests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depending on which is significant.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34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Choosing between 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Bold"/>
              </a:rPr>
              <a:t>one-sided vs two-sided CI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/hypothesis tests post hoc.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200"/>
              </a:spcAft>
              <a:buFont typeface="+mj-lt"/>
              <a:buAutoNum type="arabicPeriod" startAt="34"/>
              <a:tabLst>
                <a:tab pos="139700" algn="l"/>
                <a:tab pos="457200" algn="l"/>
              </a:tabLst>
            </a:pP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Rounding </a:t>
            </a:r>
            <a:r>
              <a:rPr lang="en-US" sz="2000" i="1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Italic"/>
              </a:rPr>
              <a:t>p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values or reporting “</a:t>
            </a:r>
            <a:r>
              <a:rPr lang="en-US" sz="2000" i="1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Italic"/>
              </a:rPr>
              <a:t>p</a:t>
            </a:r>
            <a:r>
              <a:rPr lang="en-US" sz="2000" kern="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-Roman"/>
              </a:rPr>
              <a:t> &lt; 0.05” strategically to obscure near-misses.</a:t>
            </a:r>
            <a:endParaRPr lang="en-US" sz="20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678547A-781F-F5B4-236F-C3175C033868}"/>
              </a:ext>
            </a:extLst>
          </p:cNvPr>
          <p:cNvSpPr txBox="1"/>
          <p:nvPr/>
        </p:nvSpPr>
        <p:spPr>
          <a:xfrm>
            <a:off x="4882846" y="562732"/>
            <a:ext cx="242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noProof="0" dirty="0"/>
              <a:t>Some Examples</a:t>
            </a:r>
          </a:p>
        </p:txBody>
      </p:sp>
    </p:spTree>
    <p:extLst>
      <p:ext uri="{BB962C8B-B14F-4D97-AF65-F5344CB8AC3E}">
        <p14:creationId xmlns:p14="http://schemas.microsoft.com/office/powerpoint/2010/main" val="530966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EA13E-D3AB-830E-7C70-4D86B94E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6164B70-89E0-2977-B789-B43537359247}"/>
              </a:ext>
            </a:extLst>
          </p:cNvPr>
          <p:cNvSpPr txBox="1"/>
          <p:nvPr/>
        </p:nvSpPr>
        <p:spPr>
          <a:xfrm>
            <a:off x="718277" y="1347310"/>
            <a:ext cx="10755445" cy="1854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noProof="0" dirty="0"/>
              <a:t>H) Design and measurement flexibility</a:t>
            </a:r>
          </a:p>
          <a:p>
            <a:pPr lvl="0"/>
            <a:endParaRPr lang="en-US" sz="2000" noProof="0" dirty="0"/>
          </a:p>
          <a:p>
            <a:pPr lvl="0"/>
            <a:endParaRPr lang="en-US" sz="2000" noProof="0" dirty="0"/>
          </a:p>
          <a:p>
            <a:pPr marL="457200" lvl="0" indent="-457200">
              <a:lnSpc>
                <a:spcPct val="114000"/>
              </a:lnSpc>
              <a:spcAft>
                <a:spcPts val="1200"/>
              </a:spcAft>
              <a:buFont typeface="+mj-lt"/>
              <a:buAutoNum type="arabicPeriod" startAt="41"/>
            </a:pPr>
            <a:r>
              <a:rPr lang="en-US" sz="2000" noProof="0" dirty="0"/>
              <a:t>Trying multiple versions of a manipulation and reporting the one that “worked”.</a:t>
            </a:r>
          </a:p>
          <a:p>
            <a:pPr marL="457200" lvl="0" indent="-457200">
              <a:lnSpc>
                <a:spcPct val="114000"/>
              </a:lnSpc>
              <a:spcAft>
                <a:spcPts val="1200"/>
              </a:spcAft>
              <a:buFont typeface="+mj-lt"/>
              <a:buAutoNum type="arabicPeriod" startAt="41"/>
            </a:pPr>
            <a:r>
              <a:rPr lang="en-US" sz="2000" noProof="0" dirty="0"/>
              <a:t>Picking among multiple sensors/metrics (e.g., HRV measures) after seeing which correlates.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550AE28-701B-482C-D9B9-5FE36B6927FF}"/>
              </a:ext>
            </a:extLst>
          </p:cNvPr>
          <p:cNvSpPr txBox="1"/>
          <p:nvPr/>
        </p:nvSpPr>
        <p:spPr>
          <a:xfrm>
            <a:off x="4882846" y="562732"/>
            <a:ext cx="242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noProof="0" dirty="0"/>
              <a:t>Some Examples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9A588A-84B2-3958-D690-3820E41725D1}"/>
              </a:ext>
            </a:extLst>
          </p:cNvPr>
          <p:cNvSpPr txBox="1"/>
          <p:nvPr/>
        </p:nvSpPr>
        <p:spPr>
          <a:xfrm>
            <a:off x="718277" y="3656144"/>
            <a:ext cx="10755445" cy="2710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romanUcParenR"/>
            </a:pPr>
            <a:r>
              <a:rPr lang="en-US" sz="2000" b="1" noProof="0" dirty="0"/>
              <a:t>Graphical and summary choices that hide the fishing</a:t>
            </a:r>
          </a:p>
          <a:p>
            <a:pPr marL="514350" indent="-514350">
              <a:buAutoNum type="romanUcParenR"/>
            </a:pPr>
            <a:endParaRPr lang="en-US" sz="2000" b="1" dirty="0"/>
          </a:p>
          <a:p>
            <a:endParaRPr lang="en-US" sz="2000" b="1" noProof="0" dirty="0"/>
          </a:p>
          <a:p>
            <a:pPr marL="457200" lvl="0" indent="-457200">
              <a:lnSpc>
                <a:spcPct val="114000"/>
              </a:lnSpc>
              <a:spcAft>
                <a:spcPts val="1200"/>
              </a:spcAft>
              <a:buFont typeface="+mj-lt"/>
              <a:buAutoNum type="arabicPeriod" startAt="43"/>
            </a:pPr>
            <a:r>
              <a:rPr lang="en-US" sz="2000" noProof="0" dirty="0"/>
              <a:t>Showing only the plot that looks clean (after trying several transformations).</a:t>
            </a:r>
          </a:p>
          <a:p>
            <a:pPr marL="457200" lvl="0" indent="-457200">
              <a:lnSpc>
                <a:spcPct val="114000"/>
              </a:lnSpc>
              <a:spcAft>
                <a:spcPts val="1200"/>
              </a:spcAft>
              <a:buFont typeface="+mj-lt"/>
              <a:buAutoNum type="arabicPeriod" startAt="43"/>
            </a:pPr>
            <a:r>
              <a:rPr lang="en-US" sz="2000" noProof="0" dirty="0"/>
              <a:t>Choosing axis ranges/bin widths that visually amplify the “significant” pattern.</a:t>
            </a:r>
          </a:p>
          <a:p>
            <a:pPr marL="457200" lvl="0" indent="-457200">
              <a:lnSpc>
                <a:spcPct val="114000"/>
              </a:lnSpc>
              <a:spcAft>
                <a:spcPts val="1200"/>
              </a:spcAft>
              <a:buFont typeface="+mj-lt"/>
              <a:buAutoNum type="arabicPeriod" startAt="43"/>
            </a:pPr>
            <a:r>
              <a:rPr lang="en-US" sz="2000" noProof="0" dirty="0"/>
              <a:t>Reporting only summary stats that favor the effect (e.g., means not medians) after checking both.</a:t>
            </a:r>
          </a:p>
        </p:txBody>
      </p:sp>
    </p:spTree>
    <p:extLst>
      <p:ext uri="{BB962C8B-B14F-4D97-AF65-F5344CB8AC3E}">
        <p14:creationId xmlns:p14="http://schemas.microsoft.com/office/powerpoint/2010/main" val="3356209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A5A0C-6E6E-6E64-8F13-9D319CBAC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4B12F5B-5583-ADE1-BD96-1066C2BCB144}"/>
              </a:ext>
            </a:extLst>
          </p:cNvPr>
          <p:cNvSpPr txBox="1"/>
          <p:nvPr/>
        </p:nvSpPr>
        <p:spPr>
          <a:xfrm>
            <a:off x="1320536" y="539393"/>
            <a:ext cx="92342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noProof="0" dirty="0"/>
              <a:t>P</a:t>
            </a:r>
            <a:r>
              <a:rPr lang="en-US" sz="2000" noProof="0" dirty="0"/>
              <a:t>-hacking is inevitable whenever:</a:t>
            </a:r>
          </a:p>
          <a:p>
            <a:pPr algn="just"/>
            <a:endParaRPr lang="en-US" sz="2000" noProof="0" dirty="0"/>
          </a:p>
          <a:p>
            <a:pPr marL="342900" indent="-342900" algn="just">
              <a:buAutoNum type="arabicParenBoth"/>
            </a:pPr>
            <a:r>
              <a:rPr lang="en-US" sz="2000" noProof="0" dirty="0"/>
              <a:t>a researcher hopes to find evidence for a particular result,</a:t>
            </a:r>
          </a:p>
          <a:p>
            <a:pPr marL="342900" indent="-342900" algn="just">
              <a:buAutoNum type="arabicParenBoth"/>
            </a:pPr>
            <a:r>
              <a:rPr lang="en-US" sz="2000" noProof="0" dirty="0"/>
              <a:t>there is ambiguity about how </a:t>
            </a:r>
            <a:r>
              <a:rPr lang="en-US" sz="2000" i="1" noProof="0" dirty="0"/>
              <a:t>exactly</a:t>
            </a:r>
            <a:r>
              <a:rPr lang="en-US" sz="2000" noProof="0" dirty="0"/>
              <a:t> to analyze the data, and</a:t>
            </a:r>
          </a:p>
          <a:p>
            <a:pPr marL="342900" indent="-342900" algn="just">
              <a:buAutoNum type="arabicParenBoth"/>
            </a:pPr>
            <a:r>
              <a:rPr lang="en-US" sz="2000" noProof="0" dirty="0"/>
              <a:t>the researcher does not perfectly plan out their analysis in advance.</a:t>
            </a:r>
          </a:p>
          <a:p>
            <a:pPr marL="342900" indent="-342900" algn="just">
              <a:buAutoNum type="arabicParenBoth"/>
            </a:pPr>
            <a:endParaRPr lang="en-US" sz="2000" dirty="0"/>
          </a:p>
          <a:p>
            <a:pPr algn="just"/>
            <a:r>
              <a:rPr lang="en-US" sz="2000" dirty="0"/>
              <a:t>Although some mistakenly believe that accusations of p-hacking are tantamount to accusations of cheating, the truth is that accusations of p-hacking are nothing more than accusations of imperfect planning. The best way to address the problem of imperfect planning is to plan more perfectly: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23A7C8B-D441-5B94-5238-280B527A8F92}"/>
              </a:ext>
            </a:extLst>
          </p:cNvPr>
          <p:cNvSpPr txBox="1"/>
          <p:nvPr/>
        </p:nvSpPr>
        <p:spPr>
          <a:xfrm>
            <a:off x="2174574" y="3731404"/>
            <a:ext cx="784285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solidFill>
                  <a:srgbClr val="89A4EA"/>
                </a:solidFill>
              </a:rPr>
              <a:t>PREREGISTER</a:t>
            </a:r>
          </a:p>
          <a:p>
            <a:pPr algn="ctr"/>
            <a:r>
              <a:rPr lang="en-US" sz="8800" b="1" dirty="0">
                <a:solidFill>
                  <a:srgbClr val="89A4EA"/>
                </a:solidFill>
              </a:rPr>
              <a:t>YOUR STUDIES</a:t>
            </a:r>
          </a:p>
        </p:txBody>
      </p:sp>
    </p:spTree>
    <p:extLst>
      <p:ext uri="{BB962C8B-B14F-4D97-AF65-F5344CB8AC3E}">
        <p14:creationId xmlns:p14="http://schemas.microsoft.com/office/powerpoint/2010/main" val="314291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CC6D1-EB82-63D9-BD71-222BABCA8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F8D805-A040-AD3E-B763-7CCF6BA64C14}"/>
              </a:ext>
            </a:extLst>
          </p:cNvPr>
          <p:cNvSpPr txBox="1"/>
          <p:nvPr/>
        </p:nvSpPr>
        <p:spPr>
          <a:xfrm>
            <a:off x="4011198" y="385763"/>
            <a:ext cx="4169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noProof="0" dirty="0"/>
              <a:t>Principles </a:t>
            </a:r>
            <a:r>
              <a:rPr lang="en-US" sz="2000" noProof="0" dirty="0">
                <a:solidFill>
                  <a:srgbClr val="89A4EA"/>
                </a:solidFill>
              </a:rPr>
              <a:t>(ALLEA, 2023)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8646F8-DBFC-892E-478F-9DBEB690C670}"/>
              </a:ext>
            </a:extLst>
          </p:cNvPr>
          <p:cNvSpPr txBox="1"/>
          <p:nvPr/>
        </p:nvSpPr>
        <p:spPr>
          <a:xfrm>
            <a:off x="863201" y="1571624"/>
            <a:ext cx="10465596" cy="466454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000" b="1" u="sng" noProof="0" dirty="0"/>
              <a:t>Reliability</a:t>
            </a:r>
            <a:r>
              <a:rPr lang="en-US" sz="2000" noProof="0" dirty="0"/>
              <a:t> in ensuring the quality of research, reflected in the design, methodology, analysis, and use of resources.</a:t>
            </a:r>
            <a:br>
              <a:rPr lang="en-US" sz="2000" noProof="0" dirty="0"/>
            </a:br>
            <a:endParaRPr lang="en-US" sz="2000" noProof="0" dirty="0"/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000" b="1" u="sng" noProof="0" dirty="0"/>
              <a:t>Honesty</a:t>
            </a:r>
            <a:r>
              <a:rPr lang="en-US" sz="2000" noProof="0" dirty="0"/>
              <a:t> in developing, undertaking, reviewing, reporting, and communicating research in a transparent, fair, full, and unbiased way.</a:t>
            </a:r>
            <a:br>
              <a:rPr lang="en-US" sz="2000" noProof="0" dirty="0"/>
            </a:br>
            <a:endParaRPr lang="en-US" sz="2000" noProof="0" dirty="0"/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000" b="1" u="sng" noProof="0" dirty="0"/>
              <a:t>Respect</a:t>
            </a:r>
            <a:r>
              <a:rPr lang="en-US" sz="2000" noProof="0" dirty="0"/>
              <a:t> for colleagues, research participants, research subjects, society, ecosystems, cultural heritage, and the environment.</a:t>
            </a:r>
            <a:br>
              <a:rPr lang="en-US" sz="2000" noProof="0" dirty="0"/>
            </a:br>
            <a:endParaRPr lang="en-US" sz="2000" noProof="0" dirty="0"/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000" b="1" u="sng" noProof="0" dirty="0"/>
              <a:t>Accountability</a:t>
            </a:r>
            <a:r>
              <a:rPr lang="en-US" sz="2000" noProof="0" dirty="0"/>
              <a:t> for the research from idea to publication, for its manage­ment and </a:t>
            </a:r>
            <a:r>
              <a:rPr lang="en-US" sz="2000" noProof="0" dirty="0" err="1"/>
              <a:t>organisation</a:t>
            </a:r>
            <a:r>
              <a:rPr lang="en-US" sz="2000" noProof="0" dirty="0"/>
              <a:t>, for training, supervision, and mentoring, and for its wider societal impacts.</a:t>
            </a:r>
          </a:p>
        </p:txBody>
      </p:sp>
    </p:spTree>
    <p:extLst>
      <p:ext uri="{BB962C8B-B14F-4D97-AF65-F5344CB8AC3E}">
        <p14:creationId xmlns:p14="http://schemas.microsoft.com/office/powerpoint/2010/main" val="2837273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D9FFF-F6BB-619E-A5C6-7D9B6ACDB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9E0B30B-8FF3-574B-7880-451854FB0CEF}"/>
              </a:ext>
            </a:extLst>
          </p:cNvPr>
          <p:cNvSpPr txBox="1"/>
          <p:nvPr/>
        </p:nvSpPr>
        <p:spPr>
          <a:xfrm>
            <a:off x="5678905" y="616183"/>
            <a:ext cx="5552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noProof="0" dirty="0"/>
              <a:t>Preregistrations are time-stamped documents in which researchers specify </a:t>
            </a:r>
            <a:r>
              <a:rPr lang="en-US" sz="2000" i="1" u="sng" noProof="0" dirty="0"/>
              <a:t>exactly</a:t>
            </a:r>
            <a:r>
              <a:rPr lang="en-US" sz="2000" noProof="0" dirty="0"/>
              <a:t> how they plan to collect their data and to conduct their key confirmatory analyses.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noProof="0" dirty="0"/>
              <a:t>The goal of a preregistration is to make it easy to distinguish between planned, confirmatory analyses – those for which statistical significance is meaningful – and unplanned exploratory analyses – those for which statistical significance is not meaningful.</a:t>
            </a:r>
          </a:p>
          <a:p>
            <a:pPr algn="just"/>
            <a:endParaRPr lang="en-US" sz="2000" dirty="0">
              <a:solidFill>
                <a:schemeClr val="bg1"/>
              </a:solidFill>
              <a:highlight>
                <a:srgbClr val="89A4EA"/>
              </a:highlight>
            </a:endParaRPr>
          </a:p>
          <a:p>
            <a:pPr algn="ctr"/>
            <a:r>
              <a:rPr lang="en-US" sz="2400" b="1" noProof="0" dirty="0">
                <a:solidFill>
                  <a:srgbClr val="89A4EA"/>
                </a:solidFill>
              </a:rPr>
              <a:t>Because a good preregistration prevents researchers from </a:t>
            </a:r>
            <a:r>
              <a:rPr lang="en-US" sz="2400" b="1" i="1" noProof="0" dirty="0">
                <a:solidFill>
                  <a:srgbClr val="89A4EA"/>
                </a:solidFill>
              </a:rPr>
              <a:t>p</a:t>
            </a:r>
            <a:r>
              <a:rPr lang="en-US" sz="2400" b="1" noProof="0" dirty="0">
                <a:solidFill>
                  <a:srgbClr val="89A4EA"/>
                </a:solidFill>
              </a:rPr>
              <a:t>-hacking, it also protects them from suspicions of </a:t>
            </a:r>
            <a:r>
              <a:rPr lang="en-US" sz="2400" b="1" i="1" noProof="0" dirty="0">
                <a:solidFill>
                  <a:srgbClr val="89A4EA"/>
                </a:solidFill>
              </a:rPr>
              <a:t>p</a:t>
            </a:r>
            <a:r>
              <a:rPr lang="en-US" sz="2400" b="1" noProof="0" dirty="0">
                <a:solidFill>
                  <a:srgbClr val="89A4EA"/>
                </a:solidFill>
              </a:rPr>
              <a:t>-hacking .</a:t>
            </a:r>
            <a:endParaRPr lang="en-US" sz="2400" b="1" dirty="0">
              <a:solidFill>
                <a:srgbClr val="89A4EA"/>
              </a:solidFill>
            </a:endParaRPr>
          </a:p>
        </p:txBody>
      </p:sp>
      <p:pic>
        <p:nvPicPr>
          <p:cNvPr id="2" name="Immagine 1" descr="Immagine che contiene testo, Carattere, schermata, ricevuta&#10;&#10;Il contenuto generato dall'IA potrebbe non essere corretto.">
            <a:extLst>
              <a:ext uri="{FF2B5EF4-FFF2-40B4-BE49-F238E27FC236}">
                <a16:creationId xmlns:a16="http://schemas.microsoft.com/office/drawing/2014/main" id="{F735CFBC-1EA0-55BE-6AD8-2A20059FA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97" y="616183"/>
            <a:ext cx="3738640" cy="526297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0AF9A3-BD96-74B1-E482-DBA5BCF3063B}"/>
              </a:ext>
            </a:extLst>
          </p:cNvPr>
          <p:cNvSpPr txBox="1"/>
          <p:nvPr/>
        </p:nvSpPr>
        <p:spPr>
          <a:xfrm>
            <a:off x="1063397" y="5953363"/>
            <a:ext cx="373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noProof="0" dirty="0">
                <a:solidFill>
                  <a:srgbClr val="89A4EA"/>
                </a:solidFill>
              </a:rPr>
              <a:t>from XKCD</a:t>
            </a:r>
            <a:endParaRPr lang="en-US" sz="1600" noProof="0" dirty="0">
              <a:solidFill>
                <a:srgbClr val="89A4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94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7E26C-35C5-7216-6457-448D01862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AE6CEA8-D1B3-81A3-AA6A-910BFF6B93CB}"/>
              </a:ext>
            </a:extLst>
          </p:cNvPr>
          <p:cNvSpPr txBox="1"/>
          <p:nvPr/>
        </p:nvSpPr>
        <p:spPr>
          <a:xfrm>
            <a:off x="3245924" y="635267"/>
            <a:ext cx="570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How to (properly) preregister your study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5A690B7-0017-A241-1976-C2B97C130FE3}"/>
              </a:ext>
            </a:extLst>
          </p:cNvPr>
          <p:cNvSpPr txBox="1"/>
          <p:nvPr/>
        </p:nvSpPr>
        <p:spPr>
          <a:xfrm>
            <a:off x="568876" y="1713298"/>
            <a:ext cx="10954345" cy="2787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Choose a platform to host your preregistration</a:t>
            </a:r>
            <a:br>
              <a:rPr lang="en-US" dirty="0"/>
            </a:br>
            <a:r>
              <a:rPr lang="en-US" i="1" dirty="0"/>
              <a:t>The two major options are OSF and </a:t>
            </a:r>
            <a:r>
              <a:rPr lang="en-US" i="1" dirty="0" err="1"/>
              <a:t>AsPredicted</a:t>
            </a:r>
            <a:r>
              <a:rPr lang="en-US" i="1" dirty="0"/>
              <a:t>. I recommend the latter because it’s more straightforward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Preregister your study </a:t>
            </a:r>
            <a:r>
              <a:rPr lang="en-US" i="1" dirty="0"/>
              <a:t>before</a:t>
            </a:r>
            <a:r>
              <a:rPr lang="en-US" dirty="0"/>
              <a:t> collecting data and conducting analyses (not always obvious, apparently)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Specify exactly how the key confirmatory analyses will be conducted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The preregistration should be concise and easy to read</a:t>
            </a:r>
          </a:p>
        </p:txBody>
      </p:sp>
    </p:spTree>
    <p:extLst>
      <p:ext uri="{BB962C8B-B14F-4D97-AF65-F5344CB8AC3E}">
        <p14:creationId xmlns:p14="http://schemas.microsoft.com/office/powerpoint/2010/main" val="3594303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BEA0A-BB31-3D49-6E2A-2D52D71E3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A2DF3D20-0338-0D30-35DD-795A421C9946}"/>
              </a:ext>
            </a:extLst>
          </p:cNvPr>
          <p:cNvSpPr txBox="1"/>
          <p:nvPr/>
        </p:nvSpPr>
        <p:spPr>
          <a:xfrm>
            <a:off x="3101976" y="243589"/>
            <a:ext cx="5988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Example for </a:t>
            </a:r>
            <a:r>
              <a:rPr lang="en-US" sz="2400" b="1" dirty="0">
                <a:solidFill>
                  <a:srgbClr val="89A4E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https://aspredicted.org</a:t>
            </a:r>
            <a:r>
              <a:rPr lang="en-US" sz="2400" b="1" dirty="0">
                <a:solidFill>
                  <a:srgbClr val="89A4EA"/>
                </a:solidFill>
              </a:rPr>
              <a:t>  </a:t>
            </a:r>
            <a:r>
              <a:rPr lang="en-US" sz="2400" b="1" dirty="0"/>
              <a:t>(1/4)</a:t>
            </a:r>
            <a:r>
              <a:rPr lang="en-US" sz="2400" b="1" dirty="0">
                <a:solidFill>
                  <a:srgbClr val="89A4EA"/>
                </a:solidFill>
              </a:rPr>
              <a:t> </a:t>
            </a:r>
          </a:p>
        </p:txBody>
      </p:sp>
      <p:pic>
        <p:nvPicPr>
          <p:cNvPr id="3" name="Immagine 2" descr="Immagine che contiene testo, schermata, Carattere, ricevuta&#10;&#10;Il contenuto generato dall'IA potrebbe non essere corretto.">
            <a:extLst>
              <a:ext uri="{FF2B5EF4-FFF2-40B4-BE49-F238E27FC236}">
                <a16:creationId xmlns:a16="http://schemas.microsoft.com/office/drawing/2014/main" id="{25168058-471F-4E79-3FF7-726FFAE71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519" y="893573"/>
            <a:ext cx="9914959" cy="56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26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0BAFF-2FB6-D226-503A-EE184A422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7E69112-E9F1-40BA-9B34-5E08EA85C5D6}"/>
              </a:ext>
            </a:extLst>
          </p:cNvPr>
          <p:cNvSpPr txBox="1"/>
          <p:nvPr/>
        </p:nvSpPr>
        <p:spPr>
          <a:xfrm>
            <a:off x="3101976" y="243589"/>
            <a:ext cx="5988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Example for </a:t>
            </a:r>
            <a:r>
              <a:rPr lang="en-US" sz="2400" b="1" dirty="0">
                <a:solidFill>
                  <a:srgbClr val="89A4E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https://aspredicted.org</a:t>
            </a:r>
            <a:r>
              <a:rPr lang="en-US" sz="2400" b="1" dirty="0">
                <a:solidFill>
                  <a:srgbClr val="89A4EA"/>
                </a:solidFill>
              </a:rPr>
              <a:t>  </a:t>
            </a:r>
            <a:r>
              <a:rPr lang="en-US" sz="2400" b="1" dirty="0"/>
              <a:t>(2/4)</a:t>
            </a:r>
            <a:r>
              <a:rPr lang="en-US" sz="2400" b="1" dirty="0">
                <a:solidFill>
                  <a:srgbClr val="89A4EA"/>
                </a:solidFill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F58B516-D99F-018A-9B19-0D436498F2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44249" y="893573"/>
            <a:ext cx="8103498" cy="56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46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2A1C9-950E-E58D-D8FC-DD5B014F3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6D65E0EF-DA6F-2F59-CB69-4EA0052B9ED5}"/>
              </a:ext>
            </a:extLst>
          </p:cNvPr>
          <p:cNvSpPr txBox="1"/>
          <p:nvPr/>
        </p:nvSpPr>
        <p:spPr>
          <a:xfrm>
            <a:off x="3101976" y="243589"/>
            <a:ext cx="5988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Example for </a:t>
            </a:r>
            <a:r>
              <a:rPr lang="en-US" sz="2400" b="1" dirty="0">
                <a:solidFill>
                  <a:srgbClr val="89A4E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https://aspredicted.org</a:t>
            </a:r>
            <a:r>
              <a:rPr lang="en-US" sz="2400" b="1" dirty="0">
                <a:solidFill>
                  <a:srgbClr val="89A4EA"/>
                </a:solidFill>
              </a:rPr>
              <a:t>  </a:t>
            </a:r>
            <a:r>
              <a:rPr lang="en-US" sz="2400" b="1" dirty="0"/>
              <a:t>(3/4)</a:t>
            </a:r>
            <a:r>
              <a:rPr lang="en-US" sz="2400" b="1" dirty="0">
                <a:solidFill>
                  <a:srgbClr val="89A4EA"/>
                </a:solidFill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8A83FD8-DF1E-0D46-311F-FCDED77487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67964" y="1511166"/>
            <a:ext cx="9856072" cy="406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16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7FC35-89A7-5587-397A-83F374FA1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A2968B-0953-B144-9676-76EE4B3B74BE}"/>
              </a:ext>
            </a:extLst>
          </p:cNvPr>
          <p:cNvSpPr txBox="1"/>
          <p:nvPr/>
        </p:nvSpPr>
        <p:spPr>
          <a:xfrm>
            <a:off x="3101976" y="243589"/>
            <a:ext cx="5988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Example for </a:t>
            </a:r>
            <a:r>
              <a:rPr lang="en-US" sz="2400" b="1" dirty="0">
                <a:solidFill>
                  <a:srgbClr val="89A4E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https://aspredicted.org</a:t>
            </a:r>
            <a:r>
              <a:rPr lang="en-US" sz="2400" b="1" dirty="0">
                <a:solidFill>
                  <a:srgbClr val="89A4EA"/>
                </a:solidFill>
              </a:rPr>
              <a:t>  </a:t>
            </a:r>
            <a:r>
              <a:rPr lang="en-US" sz="2400" b="1" dirty="0"/>
              <a:t>(4/4)</a:t>
            </a:r>
            <a:r>
              <a:rPr lang="en-US" sz="2400" b="1" dirty="0">
                <a:solidFill>
                  <a:srgbClr val="89A4EA"/>
                </a:solidFill>
              </a:rPr>
              <a:t> </a:t>
            </a:r>
          </a:p>
        </p:txBody>
      </p:sp>
      <p:pic>
        <p:nvPicPr>
          <p:cNvPr id="4" name="Immagine 3" descr="Immagine che contiene testo, schermata, Carattere, ricevuta&#10;&#10;Il contenuto generato dall'IA potrebbe non essere corretto.">
            <a:extLst>
              <a:ext uri="{FF2B5EF4-FFF2-40B4-BE49-F238E27FC236}">
                <a16:creationId xmlns:a16="http://schemas.microsoft.com/office/drawing/2014/main" id="{04F04DCC-1315-9B6B-0105-BE58ED144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833" y="1021511"/>
            <a:ext cx="9388334" cy="52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05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FF4DA-2628-084E-21D3-4401C8F8B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10A4C3-0948-99B6-C6BB-D021B0A1F811}"/>
              </a:ext>
            </a:extLst>
          </p:cNvPr>
          <p:cNvSpPr txBox="1"/>
          <p:nvPr/>
        </p:nvSpPr>
        <p:spPr>
          <a:xfrm>
            <a:off x="3298575" y="385763"/>
            <a:ext cx="559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noProof="0" dirty="0"/>
              <a:t>Good Research Practices </a:t>
            </a:r>
            <a:r>
              <a:rPr lang="en-US" sz="1400" noProof="0" dirty="0">
                <a:solidFill>
                  <a:srgbClr val="89A4EA"/>
                </a:solidFill>
              </a:rPr>
              <a:t>(ALLEA, 2023)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EC52D4-562F-2A87-2931-DAB53AFDCFDC}"/>
              </a:ext>
            </a:extLst>
          </p:cNvPr>
          <p:cNvSpPr txBox="1"/>
          <p:nvPr/>
        </p:nvSpPr>
        <p:spPr>
          <a:xfrm>
            <a:off x="863198" y="908983"/>
            <a:ext cx="10465596" cy="7600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noProof="0" dirty="0"/>
              <a:t>4. Safeguards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DE07966-5C7C-0D27-43FA-ACAFA28389C3}"/>
              </a:ext>
            </a:extLst>
          </p:cNvPr>
          <p:cNvSpPr txBox="1"/>
          <p:nvPr/>
        </p:nvSpPr>
        <p:spPr>
          <a:xfrm>
            <a:off x="3295230" y="6072127"/>
            <a:ext cx="5601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noProof="0" dirty="0">
                <a:solidFill>
                  <a:schemeClr val="bg1"/>
                </a:solidFill>
                <a:highlight>
                  <a:srgbClr val="89A4EA"/>
                </a:highlight>
              </a:rPr>
              <a:t>Respect isn’t a sentiment; it’s a set of safeguards.</a:t>
            </a:r>
          </a:p>
        </p:txBody>
      </p:sp>
      <p:pic>
        <p:nvPicPr>
          <p:cNvPr id="7" name="Immagine 6" descr="Immagine che contiene testo, Viso umano, schizzo, vestiti&#10;&#10;Il contenuto generato dall'IA potrebbe non essere corretto.">
            <a:extLst>
              <a:ext uri="{FF2B5EF4-FFF2-40B4-BE49-F238E27FC236}">
                <a16:creationId xmlns:a16="http://schemas.microsoft.com/office/drawing/2014/main" id="{BC7E7049-9A61-1607-D981-86F9B7D9E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230" y="1910026"/>
            <a:ext cx="5601533" cy="392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11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460CC-84CF-033C-8709-D8317F567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16D0D18-867D-A09C-39FB-75E3D0C1440B}"/>
              </a:ext>
            </a:extLst>
          </p:cNvPr>
          <p:cNvSpPr txBox="1"/>
          <p:nvPr/>
        </p:nvSpPr>
        <p:spPr>
          <a:xfrm>
            <a:off x="3298575" y="385763"/>
            <a:ext cx="559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noProof="0" dirty="0"/>
              <a:t>Good Research Practices </a:t>
            </a:r>
            <a:r>
              <a:rPr lang="en-US" sz="1400" noProof="0" dirty="0">
                <a:solidFill>
                  <a:srgbClr val="89A4EA"/>
                </a:solidFill>
              </a:rPr>
              <a:t>(ALLEA, 2023)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A7E4C4-318E-074B-A43C-E0B9AACBDAFC}"/>
              </a:ext>
            </a:extLst>
          </p:cNvPr>
          <p:cNvSpPr txBox="1"/>
          <p:nvPr/>
        </p:nvSpPr>
        <p:spPr>
          <a:xfrm>
            <a:off x="863202" y="908983"/>
            <a:ext cx="10465596" cy="7600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noProof="0" dirty="0"/>
              <a:t>4. Safeguards</a:t>
            </a:r>
          </a:p>
        </p:txBody>
      </p:sp>
      <p:pic>
        <p:nvPicPr>
          <p:cNvPr id="7" name="Elemento grafico 6" descr="Faccia sorridente con riempimento a tinta unita con riempimento a tinta unita">
            <a:extLst>
              <a:ext uri="{FF2B5EF4-FFF2-40B4-BE49-F238E27FC236}">
                <a16:creationId xmlns:a16="http://schemas.microsoft.com/office/drawing/2014/main" id="{E391BB5F-0F7E-7F14-DF88-C3AD2B7D9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1804" y="2381060"/>
            <a:ext cx="914400" cy="914400"/>
          </a:xfrm>
          <a:prstGeom prst="rect">
            <a:avLst/>
          </a:prstGeom>
        </p:spPr>
      </p:pic>
      <p:pic>
        <p:nvPicPr>
          <p:cNvPr id="10" name="Elemento grafico 9" descr="Faccia triste con riempimento a tinta unita con riempimento a tinta unita">
            <a:extLst>
              <a:ext uri="{FF2B5EF4-FFF2-40B4-BE49-F238E27FC236}">
                <a16:creationId xmlns:a16="http://schemas.microsoft.com/office/drawing/2014/main" id="{E361DB34-AB93-60E4-174F-C7A1CFE6D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5798" y="2381060"/>
            <a:ext cx="914400" cy="9144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5D38BFB-6CF4-2452-9143-845EB883AAE3}"/>
              </a:ext>
            </a:extLst>
          </p:cNvPr>
          <p:cNvSpPr txBox="1"/>
          <p:nvPr/>
        </p:nvSpPr>
        <p:spPr>
          <a:xfrm>
            <a:off x="339211" y="3435119"/>
            <a:ext cx="5299587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noProof="0" dirty="0"/>
              <a:t>Comply with relevant codes/guidelines/regulations.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noProof="0" dirty="0"/>
              <a:t>Handle participants/subjects (human/animal/cultural/environmental) with respect and care.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noProof="0" dirty="0"/>
              <a:t>Actively assess risks/harms and mitigate negative impacts.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AC9C95E-AE43-5F46-F882-6BC33576FC6E}"/>
              </a:ext>
            </a:extLst>
          </p:cNvPr>
          <p:cNvSpPr txBox="1"/>
          <p:nvPr/>
        </p:nvSpPr>
        <p:spPr>
          <a:xfrm>
            <a:off x="6553202" y="3441243"/>
            <a:ext cx="5299587" cy="1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noProof="0" dirty="0"/>
              <a:t>Treat ethics review as paperwork rather than risk management.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noProof="0" dirty="0"/>
              <a:t>Assume “it’s just survey data, so no harm possible”.</a:t>
            </a:r>
          </a:p>
        </p:txBody>
      </p:sp>
    </p:spTree>
    <p:extLst>
      <p:ext uri="{BB962C8B-B14F-4D97-AF65-F5344CB8AC3E}">
        <p14:creationId xmlns:p14="http://schemas.microsoft.com/office/powerpoint/2010/main" val="257197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CFC4B-04E5-A6BB-DABE-8E04ED94A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92FA09-7E26-2C9E-38BC-F6839670C08C}"/>
              </a:ext>
            </a:extLst>
          </p:cNvPr>
          <p:cNvSpPr txBox="1"/>
          <p:nvPr/>
        </p:nvSpPr>
        <p:spPr>
          <a:xfrm>
            <a:off x="1314338" y="446567"/>
            <a:ext cx="956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noProof="0" dirty="0"/>
              <a:t>Ethical Approval for Studies Involving Human Participants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D5510FA-AD52-BC21-FA2C-6A07CCDA578B}"/>
              </a:ext>
            </a:extLst>
          </p:cNvPr>
          <p:cNvSpPr txBox="1"/>
          <p:nvPr/>
        </p:nvSpPr>
        <p:spPr>
          <a:xfrm>
            <a:off x="4532110" y="1866101"/>
            <a:ext cx="31277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noProof="0" dirty="0">
                <a:solidFill>
                  <a:srgbClr val="89A4EA"/>
                </a:solidFill>
              </a:rPr>
              <a:t>CERSUB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B3882B-520E-338B-A5D9-AF5A4CD69624}"/>
              </a:ext>
            </a:extLst>
          </p:cNvPr>
          <p:cNvSpPr txBox="1"/>
          <p:nvPr/>
        </p:nvSpPr>
        <p:spPr>
          <a:xfrm>
            <a:off x="4077915" y="3429000"/>
            <a:ext cx="40361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0" dirty="0" err="1"/>
              <a:t>Comitato</a:t>
            </a:r>
            <a:endParaRPr lang="en-US" sz="2800" dirty="0"/>
          </a:p>
          <a:p>
            <a:r>
              <a:rPr lang="en-US" sz="2800" noProof="0" dirty="0" err="1"/>
              <a:t>Etico</a:t>
            </a:r>
            <a:endParaRPr lang="en-US" sz="2800" dirty="0"/>
          </a:p>
          <a:p>
            <a:r>
              <a:rPr lang="en-US" sz="2800" noProof="0" dirty="0"/>
              <a:t>per la </a:t>
            </a:r>
            <a:r>
              <a:rPr lang="en-US" sz="2800" noProof="0" dirty="0" err="1"/>
              <a:t>Ricerca</a:t>
            </a:r>
            <a:endParaRPr lang="en-US" sz="2800" dirty="0"/>
          </a:p>
          <a:p>
            <a:r>
              <a:rPr lang="en-US" sz="2800" noProof="0" dirty="0"/>
              <a:t>con </a:t>
            </a:r>
            <a:r>
              <a:rPr lang="en-US" sz="2800" noProof="0" dirty="0" err="1"/>
              <a:t>Soggetti</a:t>
            </a:r>
            <a:endParaRPr lang="en-US" sz="2800" dirty="0"/>
          </a:p>
          <a:p>
            <a:r>
              <a:rPr lang="en-US" sz="2800" noProof="0" dirty="0" err="1"/>
              <a:t>Umani</a:t>
            </a:r>
            <a:endParaRPr lang="en-US" sz="2800" dirty="0"/>
          </a:p>
          <a:p>
            <a:r>
              <a:rPr lang="en-US" sz="2800" noProof="0" dirty="0"/>
              <a:t>in campo non </a:t>
            </a:r>
            <a:r>
              <a:rPr lang="en-US" sz="2800" noProof="0" dirty="0" err="1"/>
              <a:t>Biomedico</a:t>
            </a:r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253013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81ABD-2819-2C81-D3BF-392D39E9F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5C540B-811D-C305-4B11-6BF8A192338B}"/>
              </a:ext>
            </a:extLst>
          </p:cNvPr>
          <p:cNvSpPr txBox="1"/>
          <p:nvPr/>
        </p:nvSpPr>
        <p:spPr>
          <a:xfrm>
            <a:off x="1314338" y="446567"/>
            <a:ext cx="956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noProof="0" dirty="0"/>
              <a:t>Ethical Approval for Studies Involving Human Participants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7B120B0-4920-5C9D-7576-700A47DB82D3}"/>
              </a:ext>
            </a:extLst>
          </p:cNvPr>
          <p:cNvSpPr txBox="1"/>
          <p:nvPr/>
        </p:nvSpPr>
        <p:spPr>
          <a:xfrm>
            <a:off x="4532110" y="1866101"/>
            <a:ext cx="31277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noProof="0" dirty="0">
                <a:solidFill>
                  <a:srgbClr val="89A4EA"/>
                </a:solidFill>
              </a:rPr>
              <a:t>CERSUB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1C7807-2442-402D-6A0D-47814989E172}"/>
              </a:ext>
            </a:extLst>
          </p:cNvPr>
          <p:cNvSpPr txBox="1"/>
          <p:nvPr/>
        </p:nvSpPr>
        <p:spPr>
          <a:xfrm>
            <a:off x="4589594" y="3982053"/>
            <a:ext cx="301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89A4E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https://www.cersub.unina.it</a:t>
            </a:r>
            <a:r>
              <a:rPr lang="it-IT" dirty="0">
                <a:solidFill>
                  <a:srgbClr val="89A4EA"/>
                </a:solidFill>
              </a:rPr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D6F7FB-6859-F49D-C3F1-621FFE95F248}"/>
              </a:ext>
            </a:extLst>
          </p:cNvPr>
          <p:cNvSpPr txBox="1"/>
          <p:nvPr/>
        </p:nvSpPr>
        <p:spPr>
          <a:xfrm>
            <a:off x="4793656" y="4930124"/>
            <a:ext cx="260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/>
              <a:t>Forms and instructions</a:t>
            </a:r>
          </a:p>
        </p:txBody>
      </p:sp>
      <p:cxnSp>
        <p:nvCxnSpPr>
          <p:cNvPr id="8" name="Connettore diritto a freccia 7">
            <a:extLst>
              <a:ext uri="{FF2B5EF4-FFF2-40B4-BE49-F238E27FC236}">
                <a16:creationId xmlns:a16="http://schemas.microsoft.com/office/drawing/2014/main" id="{01CC5487-51F3-2012-ED5F-DB8BCEE0CE10}"/>
              </a:ext>
            </a:extLst>
          </p:cNvPr>
          <p:cNvCxnSpPr>
            <a:stCxn id="4" idx="0"/>
            <a:endCxn id="2" idx="2"/>
          </p:cNvCxnSpPr>
          <p:nvPr/>
        </p:nvCxnSpPr>
        <p:spPr>
          <a:xfrm flipV="1">
            <a:off x="6096000" y="4351385"/>
            <a:ext cx="0" cy="578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84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141C2-5270-3AB1-1E44-44F6971FC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76D223-E2D5-72EA-69A2-CF6A234B8A77}"/>
              </a:ext>
            </a:extLst>
          </p:cNvPr>
          <p:cNvSpPr txBox="1"/>
          <p:nvPr/>
        </p:nvSpPr>
        <p:spPr>
          <a:xfrm>
            <a:off x="863202" y="908983"/>
            <a:ext cx="10465596" cy="7600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noProof="0" dirty="0"/>
              <a:t>1. Research Environment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0028921-3877-6754-3279-E62578BEE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338" y="1987335"/>
            <a:ext cx="2751315" cy="376645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E5B7CB5-BA03-AD5D-6EF4-604429A7B5C9}"/>
              </a:ext>
            </a:extLst>
          </p:cNvPr>
          <p:cNvSpPr txBox="1"/>
          <p:nvPr/>
        </p:nvSpPr>
        <p:spPr>
          <a:xfrm>
            <a:off x="2670604" y="6072127"/>
            <a:ext cx="6850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noProof="0" dirty="0">
                <a:solidFill>
                  <a:schemeClr val="bg1"/>
                </a:solidFill>
                <a:highlight>
                  <a:srgbClr val="89A4EA"/>
                </a:highlight>
              </a:rPr>
              <a:t> If the environment rewards shortcuts, shortcuts will happen.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EE691FF-B951-CF85-2DF4-0DE5A3FF883B}"/>
              </a:ext>
            </a:extLst>
          </p:cNvPr>
          <p:cNvSpPr txBox="1"/>
          <p:nvPr/>
        </p:nvSpPr>
        <p:spPr>
          <a:xfrm>
            <a:off x="3298575" y="385763"/>
            <a:ext cx="559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noProof="0" dirty="0"/>
              <a:t>Good Research Practices </a:t>
            </a:r>
            <a:r>
              <a:rPr lang="en-US" sz="1400" noProof="0" dirty="0">
                <a:solidFill>
                  <a:srgbClr val="89A4EA"/>
                </a:solidFill>
              </a:rPr>
              <a:t>(ALLEA, 2023)</a:t>
            </a:r>
          </a:p>
        </p:txBody>
      </p:sp>
    </p:spTree>
    <p:extLst>
      <p:ext uri="{BB962C8B-B14F-4D97-AF65-F5344CB8AC3E}">
        <p14:creationId xmlns:p14="http://schemas.microsoft.com/office/powerpoint/2010/main" val="2263465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23E4B-60CE-3BBB-D663-4903F1A39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4E90C5D-096E-F2BD-0FA9-FCF569051AE6}"/>
              </a:ext>
            </a:extLst>
          </p:cNvPr>
          <p:cNvSpPr txBox="1"/>
          <p:nvPr/>
        </p:nvSpPr>
        <p:spPr>
          <a:xfrm>
            <a:off x="1322636" y="785319"/>
            <a:ext cx="9546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noProof="0" dirty="0"/>
              <a:t>If your study involves human participants, it should comply with GDPR (General Data Protection Regulations) and the Helsinki Declaration. Some core principles: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98FBBE1-0AA5-4286-8CA4-A106E036E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054" y="2766681"/>
            <a:ext cx="1049748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noProof="1">
                <a:ln>
                  <a:noFill/>
                </a:ln>
                <a:solidFill>
                  <a:srgbClr val="89A4EA"/>
                </a:solidFill>
                <a:effectLst/>
                <a:latin typeface="Aptos" panose="020B0004020202020204" pitchFamily="34" charset="0"/>
              </a:rPr>
              <a:t>Respect and Autonomy</a:t>
            </a:r>
            <a:br>
              <a:rPr kumimoji="0" lang="en-US" sz="2000" b="0" i="0" u="none" strike="noStrike" cap="none" normalizeH="0" baseline="0" noProof="1">
                <a:ln>
                  <a:noFill/>
                </a:ln>
                <a:effectLst/>
                <a:latin typeface="Aptos" panose="020B0004020202020204" pitchFamily="34" charset="0"/>
              </a:rPr>
            </a:br>
            <a:r>
              <a:rPr kumimoji="0" lang="en-US" sz="2000" b="0" i="0" u="none" strike="noStrike" cap="none" normalizeH="0" baseline="0" noProof="1">
                <a:ln>
                  <a:noFill/>
                </a:ln>
                <a:effectLst/>
                <a:latin typeface="Aptos" panose="020B0004020202020204" pitchFamily="34" charset="0"/>
              </a:rPr>
              <a:t>• Informed, voluntary participation</a:t>
            </a:r>
            <a:br>
              <a:rPr kumimoji="0" lang="en-US" sz="2000" b="0" i="0" u="none" strike="noStrike" cap="none" normalizeH="0" baseline="0" noProof="1">
                <a:ln>
                  <a:noFill/>
                </a:ln>
                <a:effectLst/>
                <a:latin typeface="Aptos" panose="020B0004020202020204" pitchFamily="34" charset="0"/>
              </a:rPr>
            </a:br>
            <a:r>
              <a:rPr kumimoji="0" lang="en-US" sz="2000" b="0" i="0" u="none" strike="noStrike" cap="none" normalizeH="0" baseline="0" noProof="1">
                <a:ln>
                  <a:noFill/>
                </a:ln>
                <a:effectLst/>
                <a:latin typeface="Aptos" panose="020B0004020202020204" pitchFamily="34" charset="0"/>
              </a:rPr>
              <a:t>• Valid GDPR consent for data processing</a:t>
            </a:r>
            <a:br>
              <a:rPr kumimoji="0" lang="en-US" sz="2000" b="0" i="0" u="none" strike="noStrike" cap="none" normalizeH="0" baseline="0" noProof="1">
                <a:ln>
                  <a:noFill/>
                </a:ln>
                <a:effectLst/>
                <a:latin typeface="Aptos" panose="020B0004020202020204" pitchFamily="34" charset="0"/>
              </a:rPr>
            </a:br>
            <a:r>
              <a:rPr kumimoji="0" lang="en-US" sz="2000" b="0" i="0" u="none" strike="noStrike" cap="none" normalizeH="0" baseline="0" noProof="1">
                <a:ln>
                  <a:noFill/>
                </a:ln>
                <a:effectLst/>
                <a:latin typeface="Aptos" panose="020B0004020202020204" pitchFamily="34" charset="0"/>
              </a:rPr>
              <a:t>• Right to withdraw at any time (without penalty)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noProof="1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noProof="1">
                <a:ln>
                  <a:noFill/>
                </a:ln>
                <a:solidFill>
                  <a:srgbClr val="89A4EA"/>
                </a:solidFill>
                <a:effectLst/>
                <a:latin typeface="Aptos" panose="020B0004020202020204" pitchFamily="34" charset="0"/>
              </a:rPr>
              <a:t>Risk–Benefit and Data Minimisation</a:t>
            </a:r>
            <a:br>
              <a:rPr kumimoji="0" lang="en-US" sz="2000" b="0" i="0" u="none" strike="noStrike" cap="none" normalizeH="0" baseline="0" noProof="1">
                <a:ln>
                  <a:noFill/>
                </a:ln>
                <a:effectLst/>
                <a:latin typeface="Aptos" panose="020B0004020202020204" pitchFamily="34" charset="0"/>
              </a:rPr>
            </a:br>
            <a:r>
              <a:rPr kumimoji="0" lang="en-US" sz="2000" b="0" i="0" u="none" strike="noStrike" cap="none" normalizeH="0" baseline="0" noProof="1">
                <a:ln>
                  <a:noFill/>
                </a:ln>
                <a:effectLst/>
                <a:latin typeface="Aptos" panose="020B0004020202020204" pitchFamily="34" charset="0"/>
              </a:rPr>
              <a:t>• Minimise risks, burden, and intrusion</a:t>
            </a:r>
            <a:br>
              <a:rPr kumimoji="0" lang="en-US" sz="2000" b="0" i="0" u="none" strike="noStrike" cap="none" normalizeH="0" baseline="0" noProof="1">
                <a:ln>
                  <a:noFill/>
                </a:ln>
                <a:effectLst/>
                <a:latin typeface="Aptos" panose="020B0004020202020204" pitchFamily="34" charset="0"/>
              </a:rPr>
            </a:br>
            <a:r>
              <a:rPr kumimoji="0" lang="en-US" sz="2000" b="0" i="0" u="none" strike="noStrike" cap="none" normalizeH="0" baseline="0" noProof="1">
                <a:ln>
                  <a:noFill/>
                </a:ln>
                <a:effectLst/>
                <a:latin typeface="Aptos" panose="020B0004020202020204" pitchFamily="34" charset="0"/>
              </a:rPr>
              <a:t>• Collect only data that are strictly necessary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noProof="1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noProof="1">
                <a:ln>
                  <a:noFill/>
                </a:ln>
                <a:solidFill>
                  <a:srgbClr val="89A4EA"/>
                </a:solidFill>
                <a:effectLst/>
                <a:latin typeface="Aptos" panose="020B0004020202020204" pitchFamily="34" charset="0"/>
              </a:rPr>
              <a:t>Scientific Purpose and Integrity</a:t>
            </a:r>
            <a:br>
              <a:rPr kumimoji="0" lang="en-US" sz="2000" b="0" i="0" u="none" strike="noStrike" cap="none" normalizeH="0" baseline="0" noProof="1">
                <a:ln>
                  <a:noFill/>
                </a:ln>
                <a:effectLst/>
                <a:latin typeface="Aptos" panose="020B0004020202020204" pitchFamily="34" charset="0"/>
              </a:rPr>
            </a:br>
            <a:r>
              <a:rPr kumimoji="0" lang="en-US" sz="2000" b="0" i="0" u="none" strike="noStrike" cap="none" normalizeH="0" baseline="0" noProof="1">
                <a:ln>
                  <a:noFill/>
                </a:ln>
                <a:effectLst/>
                <a:latin typeface="Aptos" panose="020B0004020202020204" pitchFamily="34" charset="0"/>
              </a:rPr>
              <a:t>• Clear protocol and legitimate research aims</a:t>
            </a:r>
            <a:br>
              <a:rPr kumimoji="0" lang="en-US" sz="2000" b="0" i="0" u="none" strike="noStrike" cap="none" normalizeH="0" baseline="0" noProof="1">
                <a:ln>
                  <a:noFill/>
                </a:ln>
                <a:effectLst/>
                <a:latin typeface="Aptos" panose="020B0004020202020204" pitchFamily="34" charset="0"/>
              </a:rPr>
            </a:br>
            <a:r>
              <a:rPr kumimoji="0" lang="en-US" sz="2000" b="0" i="0" u="none" strike="noStrike" cap="none" normalizeH="0" baseline="0" noProof="1">
                <a:ln>
                  <a:noFill/>
                </a:ln>
                <a:effectLst/>
                <a:latin typeface="Aptos" panose="020B0004020202020204" pitchFamily="34" charset="0"/>
              </a:rPr>
              <a:t>• Use data only for declared (or compatible) purposes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noProof="1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noProof="1">
                <a:ln>
                  <a:noFill/>
                </a:ln>
                <a:solidFill>
                  <a:srgbClr val="89A4EA"/>
                </a:solidFill>
                <a:effectLst/>
                <a:latin typeface="Aptos" panose="020B0004020202020204" pitchFamily="34" charset="0"/>
              </a:rPr>
              <a:t>Privacy, Confidentiality, and Security</a:t>
            </a:r>
            <a:br>
              <a:rPr kumimoji="0" lang="en-US" sz="2000" b="0" i="0" u="none" strike="noStrike" cap="none" normalizeH="0" baseline="0" noProof="1">
                <a:ln>
                  <a:noFill/>
                </a:ln>
                <a:effectLst/>
                <a:latin typeface="Aptos" panose="020B0004020202020204" pitchFamily="34" charset="0"/>
              </a:rPr>
            </a:br>
            <a:r>
              <a:rPr kumimoji="0" lang="en-US" sz="2000" b="0" i="0" u="none" strike="noStrike" cap="none" normalizeH="0" baseline="0" noProof="1">
                <a:ln>
                  <a:noFill/>
                </a:ln>
                <a:effectLst/>
                <a:latin typeface="Aptos" panose="020B0004020202020204" pitchFamily="34" charset="0"/>
              </a:rPr>
              <a:t>• Protect identity and sensitive data</a:t>
            </a:r>
            <a:br>
              <a:rPr kumimoji="0" lang="en-US" sz="2000" b="0" i="0" u="none" strike="noStrike" cap="none" normalizeH="0" baseline="0" noProof="1">
                <a:ln>
                  <a:noFill/>
                </a:ln>
                <a:effectLst/>
                <a:latin typeface="Aptos" panose="020B0004020202020204" pitchFamily="34" charset="0"/>
              </a:rPr>
            </a:br>
            <a:r>
              <a:rPr kumimoji="0" lang="en-US" sz="2000" b="0" i="0" u="none" strike="noStrike" cap="none" normalizeH="0" baseline="0" noProof="1">
                <a:ln>
                  <a:noFill/>
                </a:ln>
                <a:effectLst/>
                <a:latin typeface="Aptos" panose="020B0004020202020204" pitchFamily="34" charset="0"/>
              </a:rPr>
              <a:t>• Pseudonymise or anonymise whenever possible</a:t>
            </a:r>
            <a:br>
              <a:rPr kumimoji="0" lang="en-US" sz="2000" b="0" i="0" u="none" strike="noStrike" cap="none" normalizeH="0" baseline="0" noProof="1">
                <a:ln>
                  <a:noFill/>
                </a:ln>
                <a:effectLst/>
                <a:latin typeface="Aptos" panose="020B0004020202020204" pitchFamily="34" charset="0"/>
              </a:rPr>
            </a:br>
            <a:r>
              <a:rPr kumimoji="0" lang="en-US" sz="2000" b="0" i="0" u="none" strike="noStrike" cap="none" normalizeH="0" baseline="0" noProof="1">
                <a:ln>
                  <a:noFill/>
                </a:ln>
                <a:effectLst/>
                <a:latin typeface="Aptos" panose="020B0004020202020204" pitchFamily="34" charset="0"/>
              </a:rPr>
              <a:t>• Secure storage and controlled access</a:t>
            </a:r>
          </a:p>
        </p:txBody>
      </p:sp>
    </p:spTree>
    <p:extLst>
      <p:ext uri="{BB962C8B-B14F-4D97-AF65-F5344CB8AC3E}">
        <p14:creationId xmlns:p14="http://schemas.microsoft.com/office/powerpoint/2010/main" val="282512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9E215-5255-D43E-F32E-D9D4BC97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F716F7-75AB-2649-D7D5-F705976487DD}"/>
              </a:ext>
            </a:extLst>
          </p:cNvPr>
          <p:cNvSpPr txBox="1"/>
          <p:nvPr/>
        </p:nvSpPr>
        <p:spPr>
          <a:xfrm>
            <a:off x="305836" y="231282"/>
            <a:ext cx="2293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noProof="0" dirty="0"/>
              <a:t>Materials:</a:t>
            </a:r>
            <a:endParaRPr lang="en-US" sz="3600" noProof="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AD63BA6-B2DF-A5C1-2BF2-DFA6B9FC9F2E}"/>
              </a:ext>
            </a:extLst>
          </p:cNvPr>
          <p:cNvSpPr txBox="1"/>
          <p:nvPr/>
        </p:nvSpPr>
        <p:spPr>
          <a:xfrm>
            <a:off x="305836" y="1335505"/>
            <a:ext cx="369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See</a:t>
            </a:r>
            <a:r>
              <a:rPr lang="it-IT" dirty="0">
                <a:solidFill>
                  <a:srgbClr val="89A4EA"/>
                </a:solidFill>
              </a:rPr>
              <a:t> </a:t>
            </a:r>
            <a:r>
              <a:rPr lang="it-IT" sz="1600" dirty="0">
                <a:solidFill>
                  <a:srgbClr val="89A4EA"/>
                </a:solidFill>
                <a:latin typeface="Aptos Mono" panose="020B000902020202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https://califano.xyz/ri</a:t>
            </a:r>
            <a:r>
              <a:rPr lang="it-IT" sz="1600" dirty="0">
                <a:solidFill>
                  <a:srgbClr val="89A4EA"/>
                </a:solidFill>
                <a:latin typeface="Aptos Mono" panose="020B0009020202020204" pitchFamily="49" charset="0"/>
              </a:rPr>
              <a:t>  </a:t>
            </a:r>
            <a:endParaRPr lang="it-IT" dirty="0">
              <a:solidFill>
                <a:srgbClr val="89A4EA"/>
              </a:solidFill>
              <a:latin typeface="Aptos Mono" panose="020B00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2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9E16B-69A4-D00E-CD82-85E0E3688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AC3502-39B3-8CEE-A673-845A473223BB}"/>
              </a:ext>
            </a:extLst>
          </p:cNvPr>
          <p:cNvSpPr txBox="1"/>
          <p:nvPr/>
        </p:nvSpPr>
        <p:spPr>
          <a:xfrm>
            <a:off x="3298575" y="385763"/>
            <a:ext cx="559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noProof="0" dirty="0"/>
              <a:t>Good Research Practices </a:t>
            </a:r>
            <a:r>
              <a:rPr lang="en-US" sz="1400" noProof="0" dirty="0">
                <a:solidFill>
                  <a:srgbClr val="89A4EA"/>
                </a:solidFill>
              </a:rPr>
              <a:t>(ALLEA, 2023)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FF7872-9444-642F-B9CF-BC12B2024580}"/>
              </a:ext>
            </a:extLst>
          </p:cNvPr>
          <p:cNvSpPr txBox="1"/>
          <p:nvPr/>
        </p:nvSpPr>
        <p:spPr>
          <a:xfrm>
            <a:off x="863202" y="908983"/>
            <a:ext cx="10465596" cy="7600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noProof="0" dirty="0"/>
              <a:t>1. Research Environment</a:t>
            </a:r>
          </a:p>
        </p:txBody>
      </p:sp>
      <p:pic>
        <p:nvPicPr>
          <p:cNvPr id="7" name="Elemento grafico 6" descr="Faccia sorridente con riempimento a tinta unita con riempimento a tinta unita">
            <a:extLst>
              <a:ext uri="{FF2B5EF4-FFF2-40B4-BE49-F238E27FC236}">
                <a16:creationId xmlns:a16="http://schemas.microsoft.com/office/drawing/2014/main" id="{C7AD87E2-1D0B-AD74-03FE-D00948411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1804" y="2381060"/>
            <a:ext cx="914400" cy="914400"/>
          </a:xfrm>
          <a:prstGeom prst="rect">
            <a:avLst/>
          </a:prstGeom>
        </p:spPr>
      </p:pic>
      <p:pic>
        <p:nvPicPr>
          <p:cNvPr id="10" name="Elemento grafico 9" descr="Faccia triste con riempimento a tinta unita con riempimento a tinta unita">
            <a:extLst>
              <a:ext uri="{FF2B5EF4-FFF2-40B4-BE49-F238E27FC236}">
                <a16:creationId xmlns:a16="http://schemas.microsoft.com/office/drawing/2014/main" id="{E15924CA-3C37-D283-9801-E61909701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5798" y="2381060"/>
            <a:ext cx="914400" cy="9144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959A1DC-3532-FA2A-04B7-9E88F774B9CC}"/>
              </a:ext>
            </a:extLst>
          </p:cNvPr>
          <p:cNvSpPr txBox="1"/>
          <p:nvPr/>
        </p:nvSpPr>
        <p:spPr>
          <a:xfrm>
            <a:off x="339211" y="3435119"/>
            <a:ext cx="5299587" cy="2545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noProof="0" dirty="0"/>
              <a:t>Look for clear policies/procedures and use them early (don’t wait for a crisis).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noProof="0" dirty="0"/>
              <a:t>Protect independence: push back on “must be significant by Friday” pressures.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noProof="0" dirty="0"/>
              <a:t>Build reproducibility infrastructure: shared storage, versioning, traceable workflows.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37656F3-65E2-359C-11DD-8977F1278DD7}"/>
              </a:ext>
            </a:extLst>
          </p:cNvPr>
          <p:cNvSpPr txBox="1"/>
          <p:nvPr/>
        </p:nvSpPr>
        <p:spPr>
          <a:xfrm>
            <a:off x="6553202" y="3441243"/>
            <a:ext cx="5299587" cy="1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noProof="0" dirty="0" err="1"/>
              <a:t>Normalise</a:t>
            </a:r>
            <a:r>
              <a:rPr lang="en-US" noProof="0" dirty="0"/>
              <a:t> “everyone does it” </a:t>
            </a:r>
            <a:r>
              <a:rPr lang="en-US" noProof="0" dirty="0" err="1"/>
              <a:t>rationalisations</a:t>
            </a:r>
            <a:r>
              <a:rPr lang="en-US" noProof="0" dirty="0"/>
              <a:t> under deadlines.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noProof="0" dirty="0"/>
              <a:t>Stay silent when threats/retaliation dynamics appear (especially for early-career).</a:t>
            </a:r>
          </a:p>
        </p:txBody>
      </p:sp>
    </p:spTree>
    <p:extLst>
      <p:ext uri="{BB962C8B-B14F-4D97-AF65-F5344CB8AC3E}">
        <p14:creationId xmlns:p14="http://schemas.microsoft.com/office/powerpoint/2010/main" val="96239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E063D-D4C4-0B6F-4399-89883E3BF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5BFE7DF-DB4F-BE66-FF91-583B6F7F3DBA}"/>
              </a:ext>
            </a:extLst>
          </p:cNvPr>
          <p:cNvSpPr txBox="1"/>
          <p:nvPr/>
        </p:nvSpPr>
        <p:spPr>
          <a:xfrm>
            <a:off x="3298575" y="385763"/>
            <a:ext cx="559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noProof="0" dirty="0"/>
              <a:t>Good Research Practices </a:t>
            </a:r>
            <a:r>
              <a:rPr lang="en-US" sz="1400" noProof="0" dirty="0">
                <a:solidFill>
                  <a:srgbClr val="89A4EA"/>
                </a:solidFill>
              </a:rPr>
              <a:t>(ALLEA, 2023)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7D1CE20-2188-787F-F1C0-2CD15DA32059}"/>
              </a:ext>
            </a:extLst>
          </p:cNvPr>
          <p:cNvSpPr txBox="1"/>
          <p:nvPr/>
        </p:nvSpPr>
        <p:spPr>
          <a:xfrm>
            <a:off x="863196" y="908983"/>
            <a:ext cx="10465596" cy="7600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noProof="0" dirty="0"/>
              <a:t>2. Training, Supervision, and Mentoring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74359FA-D71E-08B9-2676-EDBA4D12D1C2}"/>
              </a:ext>
            </a:extLst>
          </p:cNvPr>
          <p:cNvSpPr txBox="1"/>
          <p:nvPr/>
        </p:nvSpPr>
        <p:spPr>
          <a:xfrm>
            <a:off x="2868286" y="6072127"/>
            <a:ext cx="6455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noProof="0" dirty="0">
                <a:solidFill>
                  <a:schemeClr val="bg1"/>
                </a:solidFill>
                <a:highlight>
                  <a:srgbClr val="89A4EA"/>
                </a:highlight>
              </a:rPr>
              <a:t>Training isn’t optional; it’s part of research quality control.</a:t>
            </a:r>
          </a:p>
        </p:txBody>
      </p:sp>
      <p:pic>
        <p:nvPicPr>
          <p:cNvPr id="5" name="Immagine 4" descr="Immagine che contiene testo,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20BB3ABF-FEA6-46D2-4377-B6F63963E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231" y="1951535"/>
            <a:ext cx="3937527" cy="38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9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7ADCC-3A39-7F73-1FD5-74155672B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A71A20-490F-7710-AA42-2A8DD18DED83}"/>
              </a:ext>
            </a:extLst>
          </p:cNvPr>
          <p:cNvSpPr txBox="1"/>
          <p:nvPr/>
        </p:nvSpPr>
        <p:spPr>
          <a:xfrm>
            <a:off x="3298575" y="385763"/>
            <a:ext cx="559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noProof="0" dirty="0"/>
              <a:t>Good Research Practices </a:t>
            </a:r>
            <a:r>
              <a:rPr lang="en-US" sz="1400" noProof="0" dirty="0">
                <a:solidFill>
                  <a:srgbClr val="89A4EA"/>
                </a:solidFill>
              </a:rPr>
              <a:t>(ALLEA, 2023)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266A03-C047-F8A6-BAB1-BD151BAFE9AD}"/>
              </a:ext>
            </a:extLst>
          </p:cNvPr>
          <p:cNvSpPr txBox="1"/>
          <p:nvPr/>
        </p:nvSpPr>
        <p:spPr>
          <a:xfrm>
            <a:off x="863202" y="908983"/>
            <a:ext cx="10465596" cy="7600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noProof="0" dirty="0"/>
              <a:t>2. Training, Supervision, and Mentoring</a:t>
            </a:r>
          </a:p>
        </p:txBody>
      </p:sp>
      <p:pic>
        <p:nvPicPr>
          <p:cNvPr id="7" name="Elemento grafico 6" descr="Faccia sorridente con riempimento a tinta unita con riempimento a tinta unita">
            <a:extLst>
              <a:ext uri="{FF2B5EF4-FFF2-40B4-BE49-F238E27FC236}">
                <a16:creationId xmlns:a16="http://schemas.microsoft.com/office/drawing/2014/main" id="{68548938-EBA3-ACA5-8351-26D8C4F41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1804" y="2381060"/>
            <a:ext cx="914400" cy="914400"/>
          </a:xfrm>
          <a:prstGeom prst="rect">
            <a:avLst/>
          </a:prstGeom>
        </p:spPr>
      </p:pic>
      <p:pic>
        <p:nvPicPr>
          <p:cNvPr id="10" name="Elemento grafico 9" descr="Faccia triste con riempimento a tinta unita con riempimento a tinta unita">
            <a:extLst>
              <a:ext uri="{FF2B5EF4-FFF2-40B4-BE49-F238E27FC236}">
                <a16:creationId xmlns:a16="http://schemas.microsoft.com/office/drawing/2014/main" id="{F49B499A-7860-65DA-0672-A15A1803A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5798" y="2381060"/>
            <a:ext cx="914400" cy="9144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4DE6272-1496-C662-B6A9-9847DE9BA305}"/>
              </a:ext>
            </a:extLst>
          </p:cNvPr>
          <p:cNvSpPr txBox="1"/>
          <p:nvPr/>
        </p:nvSpPr>
        <p:spPr>
          <a:xfrm>
            <a:off x="339211" y="3435119"/>
            <a:ext cx="5299587" cy="2545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noProof="0" dirty="0"/>
              <a:t>Treat design/methods/analysis/reporting as skills to be trained, not assumed.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noProof="0" dirty="0"/>
              <a:t>Ask supervisors for explicit guidance (roles, expectations, feedback cadence).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noProof="0" dirty="0"/>
              <a:t>Keep learning integrity norms throughout your career stage (</a:t>
            </a:r>
            <a:r>
              <a:rPr lang="en-US" u="sng" noProof="0" dirty="0"/>
              <a:t>yes, even seniors</a:t>
            </a:r>
            <a:r>
              <a:rPr lang="en-US" noProof="0" dirty="0"/>
              <a:t>).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F85252-D00D-AD43-D432-E05241D2C5BB}"/>
              </a:ext>
            </a:extLst>
          </p:cNvPr>
          <p:cNvSpPr txBox="1"/>
          <p:nvPr/>
        </p:nvSpPr>
        <p:spPr>
          <a:xfrm>
            <a:off x="6553202" y="3441243"/>
            <a:ext cx="5299587" cy="1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noProof="0" dirty="0"/>
              <a:t>Assume “I’m a PhD so I must already know ethics/reproducibility”.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noProof="0" dirty="0"/>
              <a:t>Let supervision be vague (“just figure it out”) when stakes are high.</a:t>
            </a:r>
          </a:p>
        </p:txBody>
      </p:sp>
    </p:spTree>
    <p:extLst>
      <p:ext uri="{BB962C8B-B14F-4D97-AF65-F5344CB8AC3E}">
        <p14:creationId xmlns:p14="http://schemas.microsoft.com/office/powerpoint/2010/main" val="162969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22E65-D13D-A3FD-7460-469427E6F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schermata, Sito Web, Pagina Web&#10;&#10;Il contenuto generato dall'IA potrebbe non essere corretto.">
            <a:extLst>
              <a:ext uri="{FF2B5EF4-FFF2-40B4-BE49-F238E27FC236}">
                <a16:creationId xmlns:a16="http://schemas.microsoft.com/office/drawing/2014/main" id="{1414CB26-D4A7-2267-03CD-78ADA2B45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443" y="0"/>
            <a:ext cx="9773113" cy="592111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539F9F6-52C2-59BF-B1E9-5AE2FE57D37E}"/>
              </a:ext>
            </a:extLst>
          </p:cNvPr>
          <p:cNvSpPr txBox="1"/>
          <p:nvPr/>
        </p:nvSpPr>
        <p:spPr>
          <a:xfrm>
            <a:off x="4412109" y="6130977"/>
            <a:ext cx="3367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noProof="0" dirty="0">
                <a:solidFill>
                  <a:srgbClr val="89A4E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www.datacolada.org</a:t>
            </a:r>
            <a:endParaRPr lang="en-US" sz="2800" noProof="0" dirty="0">
              <a:solidFill>
                <a:srgbClr val="89A4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1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09EBE-2EAA-FCB4-E010-F59BAD3DF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9E97EC-C6CD-A2A0-BEB7-F748099D7B77}"/>
              </a:ext>
            </a:extLst>
          </p:cNvPr>
          <p:cNvSpPr txBox="1"/>
          <p:nvPr/>
        </p:nvSpPr>
        <p:spPr>
          <a:xfrm>
            <a:off x="3298575" y="385763"/>
            <a:ext cx="559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noProof="0" dirty="0"/>
              <a:t>Good Research Practices </a:t>
            </a:r>
            <a:r>
              <a:rPr lang="en-US" sz="1400" noProof="0" dirty="0">
                <a:solidFill>
                  <a:srgbClr val="89A4EA"/>
                </a:solidFill>
              </a:rPr>
              <a:t>(ALLEA, 2023)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A560C7-AACF-0CD7-0E9A-F70037038412}"/>
              </a:ext>
            </a:extLst>
          </p:cNvPr>
          <p:cNvSpPr txBox="1"/>
          <p:nvPr/>
        </p:nvSpPr>
        <p:spPr>
          <a:xfrm>
            <a:off x="863198" y="908983"/>
            <a:ext cx="10465596" cy="7600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noProof="0" dirty="0"/>
              <a:t>3. Research Procedures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2300C0B-E4A5-5CBD-1113-FC8FA030E4D4}"/>
              </a:ext>
            </a:extLst>
          </p:cNvPr>
          <p:cNvSpPr txBox="1"/>
          <p:nvPr/>
        </p:nvSpPr>
        <p:spPr>
          <a:xfrm>
            <a:off x="3785396" y="6072127"/>
            <a:ext cx="4621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noProof="0" dirty="0">
                <a:solidFill>
                  <a:schemeClr val="bg1"/>
                </a:solidFill>
                <a:highlight>
                  <a:srgbClr val="89A4EA"/>
                </a:highlight>
              </a:rPr>
              <a:t>If you can’t explain it, you can’t defend it.</a:t>
            </a:r>
          </a:p>
        </p:txBody>
      </p:sp>
      <p:pic>
        <p:nvPicPr>
          <p:cNvPr id="5" name="Immagine 4" descr="Immagine che contiene testo, Carattere, documento&#10;&#10;Il contenuto generato dall'IA potrebbe non essere corretto.">
            <a:extLst>
              <a:ext uri="{FF2B5EF4-FFF2-40B4-BE49-F238E27FC236}">
                <a16:creationId xmlns:a16="http://schemas.microsoft.com/office/drawing/2014/main" id="{710DE2E4-6A2A-E848-EC58-97D2E84CC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179" y="2284768"/>
            <a:ext cx="9635634" cy="228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0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6C164-AB7F-0798-C86E-194A2A35E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62DB5DC-0BD0-2545-FE5F-8D9E447130C0}"/>
              </a:ext>
            </a:extLst>
          </p:cNvPr>
          <p:cNvSpPr txBox="1"/>
          <p:nvPr/>
        </p:nvSpPr>
        <p:spPr>
          <a:xfrm>
            <a:off x="3298575" y="385763"/>
            <a:ext cx="559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noProof="0" dirty="0"/>
              <a:t>Good Research Practices </a:t>
            </a:r>
            <a:r>
              <a:rPr lang="en-US" sz="1400" noProof="0" dirty="0">
                <a:solidFill>
                  <a:srgbClr val="89A4EA"/>
                </a:solidFill>
              </a:rPr>
              <a:t>(ALLEA, 2023)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873A1EC-2D28-0682-A3D5-691857C8A925}"/>
              </a:ext>
            </a:extLst>
          </p:cNvPr>
          <p:cNvSpPr txBox="1"/>
          <p:nvPr/>
        </p:nvSpPr>
        <p:spPr>
          <a:xfrm>
            <a:off x="863202" y="908983"/>
            <a:ext cx="10465596" cy="7600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noProof="0" dirty="0"/>
              <a:t>3. Research Procedures</a:t>
            </a:r>
          </a:p>
        </p:txBody>
      </p:sp>
      <p:pic>
        <p:nvPicPr>
          <p:cNvPr id="7" name="Elemento grafico 6" descr="Faccia sorridente con riempimento a tinta unita con riempimento a tinta unita">
            <a:extLst>
              <a:ext uri="{FF2B5EF4-FFF2-40B4-BE49-F238E27FC236}">
                <a16:creationId xmlns:a16="http://schemas.microsoft.com/office/drawing/2014/main" id="{634B09FC-CBA0-9E52-5998-AB13D4A17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1804" y="2381060"/>
            <a:ext cx="914400" cy="914400"/>
          </a:xfrm>
          <a:prstGeom prst="rect">
            <a:avLst/>
          </a:prstGeom>
        </p:spPr>
      </p:pic>
      <p:pic>
        <p:nvPicPr>
          <p:cNvPr id="10" name="Elemento grafico 9" descr="Faccia triste con riempimento a tinta unita con riempimento a tinta unita">
            <a:extLst>
              <a:ext uri="{FF2B5EF4-FFF2-40B4-BE49-F238E27FC236}">
                <a16:creationId xmlns:a16="http://schemas.microsoft.com/office/drawing/2014/main" id="{08E638F8-5655-0659-27BA-52BE9D2C7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5798" y="2381060"/>
            <a:ext cx="914400" cy="9144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30C32A-AE33-E069-5A57-C5168CBCB7A3}"/>
              </a:ext>
            </a:extLst>
          </p:cNvPr>
          <p:cNvSpPr txBox="1"/>
          <p:nvPr/>
        </p:nvSpPr>
        <p:spPr>
          <a:xfrm>
            <a:off x="339211" y="3435119"/>
            <a:ext cx="5299587" cy="2545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noProof="0" dirty="0"/>
              <a:t>Design/carry out/</a:t>
            </a:r>
            <a:r>
              <a:rPr lang="en-US" noProof="0" dirty="0" err="1"/>
              <a:t>analyse</a:t>
            </a:r>
            <a:r>
              <a:rPr lang="en-US" noProof="0" dirty="0"/>
              <a:t>/document carefully and transparently.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noProof="0" dirty="0"/>
              <a:t>Report methods/results in a way that enables verification/replication (where applicable).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noProof="0" dirty="0"/>
              <a:t>Disclose external services / AI / automated tools used in methods or drafting.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7EE8CDD-D1CD-B14F-B0C4-A3C09BAE4185}"/>
              </a:ext>
            </a:extLst>
          </p:cNvPr>
          <p:cNvSpPr txBox="1"/>
          <p:nvPr/>
        </p:nvSpPr>
        <p:spPr>
          <a:xfrm>
            <a:off x="6553202" y="3441243"/>
            <a:ext cx="5299587" cy="1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noProof="0" dirty="0"/>
              <a:t>“We tried a few approaches and reported the best” without documenting the path.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noProof="0" dirty="0"/>
              <a:t>Hide tool use (AI, contractors, automated pipelines) if it affects the work.</a:t>
            </a:r>
          </a:p>
        </p:txBody>
      </p:sp>
    </p:spTree>
    <p:extLst>
      <p:ext uri="{BB962C8B-B14F-4D97-AF65-F5344CB8AC3E}">
        <p14:creationId xmlns:p14="http://schemas.microsoft.com/office/powerpoint/2010/main" val="338653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1BC5B454F86BF42ADC6822DE66027ED" ma:contentTypeVersion="17" ma:contentTypeDescription="Creare un nuovo documento." ma:contentTypeScope="" ma:versionID="59a57702340fd410b912aeda0d2b6bcc">
  <xsd:schema xmlns:xsd="http://www.w3.org/2001/XMLSchema" xmlns:xs="http://www.w3.org/2001/XMLSchema" xmlns:p="http://schemas.microsoft.com/office/2006/metadata/properties" xmlns:ns2="19bd7752-69c9-486c-951f-87da227b4a7a" xmlns:ns3="e379bff3-9424-48f9-83bd-ea48c72c97e5" targetNamespace="http://schemas.microsoft.com/office/2006/metadata/properties" ma:root="true" ma:fieldsID="0bb452c93fe7fc233bcde011196e626b" ns2:_="" ns3:_="">
    <xsd:import namespace="19bd7752-69c9-486c-951f-87da227b4a7a"/>
    <xsd:import namespace="e379bff3-9424-48f9-83bd-ea48c72c97e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bd7752-69c9-486c-951f-87da227b4a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af9acd3-ab56-4554-a86f-85708a60b322}" ma:internalName="TaxCatchAll" ma:showField="CatchAllData" ma:web="19bd7752-69c9-486c-951f-87da227b4a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9bff3-9424-48f9-83bd-ea48c72c97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Tag immagine" ma:readOnly="false" ma:fieldId="{5cf76f15-5ced-4ddc-b409-7134ff3c332f}" ma:taxonomyMulti="true" ma:sspId="75195dc1-fe89-472b-8717-1a06404882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79bff3-9424-48f9-83bd-ea48c72c97e5">
      <Terms xmlns="http://schemas.microsoft.com/office/infopath/2007/PartnerControls"/>
    </lcf76f155ced4ddcb4097134ff3c332f>
    <TaxCatchAll xmlns="19bd7752-69c9-486c-951f-87da227b4a7a" xsi:nil="true"/>
  </documentManagement>
</p:properties>
</file>

<file path=customXml/itemProps1.xml><?xml version="1.0" encoding="utf-8"?>
<ds:datastoreItem xmlns:ds="http://schemas.openxmlformats.org/officeDocument/2006/customXml" ds:itemID="{EAC9B398-0E2B-4DFD-84AD-CE6513CFD9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81195F-A31E-4935-BCD7-8A93E151E2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bd7752-69c9-486c-951f-87da227b4a7a"/>
    <ds:schemaRef ds:uri="e379bff3-9424-48f9-83bd-ea48c72c97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21C87E-6820-4ADB-98A1-BDBB5DF87433}">
  <ds:schemaRefs>
    <ds:schemaRef ds:uri="19bd7752-69c9-486c-951f-87da227b4a7a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e379bff3-9424-48f9-83bd-ea48c72c97e5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25359</TotalTime>
  <Words>1809</Words>
  <Application>Microsoft Macintosh PowerPoint</Application>
  <PresentationFormat>Widescreen</PresentationFormat>
  <Paragraphs>197</Paragraphs>
  <Slides>31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7" baseType="lpstr">
      <vt:lpstr>Aptos</vt:lpstr>
      <vt:lpstr>Aptos Display</vt:lpstr>
      <vt:lpstr>Aptos Mono</vt:lpstr>
      <vt:lpstr>Arial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Giovanbattista Califano</dc:creator>
  <cp:lastModifiedBy>Giovanbattista Califano</cp:lastModifiedBy>
  <cp:revision>44</cp:revision>
  <dcterms:created xsi:type="dcterms:W3CDTF">2025-12-24T11:53:53Z</dcterms:created>
  <dcterms:modified xsi:type="dcterms:W3CDTF">2026-01-28T19:19:31Z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0x010100B1BC5B454F86BF42ADC6822DE66027ED</vt:lpwstr>
  </property>
  <property fmtid="{D5CDD505-2E9C-101B-9397-08002B2CF9AE}" pid="3" name="MediaServiceImageTags">
    <vt:lpwstr/>
  </property>
</Properties>
</file>