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8"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p:scale>
          <a:sx n="88" d="100"/>
          <a:sy n="88" d="100"/>
        </p:scale>
        <p:origin x="47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5" cy="3598606"/>
          </a:xfrm>
        </p:spPr>
        <p:txBody>
          <a:bodyPr anchor="t">
            <a:normAutofit/>
          </a:bodyPr>
          <a:lstStyle>
            <a:lvl1pPr algn="l">
              <a:defRPr sz="405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5/6/2026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313039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7"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7"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9" y="6356352"/>
            <a:ext cx="2549564" cy="365125"/>
          </a:xfrm>
          <a:prstGeom prst="rect">
            <a:avLst/>
          </a:prstGeom>
        </p:spPr>
        <p:txBody>
          <a:bodyPr vert="horz" lIns="91440" tIns="45720" rIns="91440" bIns="45720" rtlCol="0" anchor="ctr"/>
          <a:lstStyle>
            <a:lvl1pPr algn="r">
              <a:defRPr sz="788">
                <a:solidFill>
                  <a:schemeClr val="tx1"/>
                </a:solidFill>
                <a:latin typeface="+mj-lt"/>
              </a:defRPr>
            </a:lvl1pPr>
          </a:lstStyle>
          <a:p>
            <a:fld id="{E31BA835-12AC-4E8F-955A-EA3F4DE2791F}" type="datetime1">
              <a:rPr lang="en-US" smtClean="0"/>
              <a:t>5/6/2026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2"/>
            <a:ext cx="4539727" cy="365125"/>
          </a:xfrm>
          <a:prstGeom prst="rect">
            <a:avLst/>
          </a:prstGeom>
        </p:spPr>
        <p:txBody>
          <a:bodyPr vert="horz" lIns="91440" tIns="45720" rIns="91440" bIns="45720" rtlCol="0" anchor="ctr"/>
          <a:lstStyle>
            <a:lvl1pPr algn="l">
              <a:defRPr sz="788">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2"/>
            <a:ext cx="672355" cy="365125"/>
          </a:xfrm>
          <a:prstGeom prst="rect">
            <a:avLst/>
          </a:prstGeom>
        </p:spPr>
        <p:txBody>
          <a:bodyPr vert="horz" lIns="91440" tIns="45720" rIns="91440" bIns="45720" rtlCol="0" anchor="ctr"/>
          <a:lstStyle>
            <a:lvl1pPr algn="r">
              <a:defRPr sz="135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875869"/>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DAE59-F691-F362-F5A3-F698CE1769D8}"/>
              </a:ext>
            </a:extLst>
          </p:cNvPr>
          <p:cNvSpPr>
            <a:spLocks noGrp="1"/>
          </p:cNvSpPr>
          <p:nvPr>
            <p:ph type="ctrTitle"/>
          </p:nvPr>
        </p:nvSpPr>
        <p:spPr>
          <a:xfrm>
            <a:off x="3771174" y="5244034"/>
            <a:ext cx="5363754" cy="1287395"/>
          </a:xfrm>
        </p:spPr>
        <p:txBody>
          <a:bodyPr>
            <a:normAutofit/>
          </a:bodyPr>
          <a:lstStyle/>
          <a:p>
            <a:r>
              <a:rPr lang="it-IT" sz="4400" b="1" dirty="0"/>
              <a:t>Ricerca di mercato </a:t>
            </a:r>
          </a:p>
        </p:txBody>
      </p:sp>
    </p:spTree>
    <p:extLst>
      <p:ext uri="{BB962C8B-B14F-4D97-AF65-F5344CB8AC3E}">
        <p14:creationId xmlns:p14="http://schemas.microsoft.com/office/powerpoint/2010/main" val="38106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881F95-EB93-0758-6C24-3498B7ED34CA}"/>
              </a:ext>
            </a:extLst>
          </p:cNvPr>
          <p:cNvSpPr>
            <a:spLocks noGrp="1"/>
          </p:cNvSpPr>
          <p:nvPr>
            <p:ph type="ctrTitle"/>
          </p:nvPr>
        </p:nvSpPr>
        <p:spPr>
          <a:xfrm>
            <a:off x="782465" y="733066"/>
            <a:ext cx="7873855" cy="977843"/>
          </a:xfrm>
        </p:spPr>
        <p:txBody>
          <a:bodyPr/>
          <a:lstStyle/>
          <a:p>
            <a:r>
              <a:rPr lang="it-IT" dirty="0"/>
              <a:t>Collocazione dell’offerta </a:t>
            </a:r>
          </a:p>
        </p:txBody>
      </p:sp>
      <p:pic>
        <p:nvPicPr>
          <p:cNvPr id="8194" name="Picture 2" descr="Grafico delle risposte di Moduli. Titolo della domanda: Se pensi a MaccaròLab, lo consideri più vicino a . Numero di risposte: 63 risposte.">
            <a:extLst>
              <a:ext uri="{FF2B5EF4-FFF2-40B4-BE49-F238E27FC236}">
                <a16:creationId xmlns:a16="http://schemas.microsoft.com/office/drawing/2014/main" id="{E2586042-EEDD-6F8D-5620-7A5C8D050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53" y="1472406"/>
            <a:ext cx="4650377" cy="19564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rafico delle risposte di Moduli. Titolo della domanda: Preferiresti acquistare la frittata come: . Numero di risposte: 63 risposte.">
            <a:extLst>
              <a:ext uri="{FF2B5EF4-FFF2-40B4-BE49-F238E27FC236}">
                <a16:creationId xmlns:a16="http://schemas.microsoft.com/office/drawing/2014/main" id="{4C6363FD-E21F-BFEB-888D-B98EC14E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738" y="4333969"/>
            <a:ext cx="4650377" cy="195642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E299057-483B-5206-F515-759C7821A119}"/>
              </a:ext>
            </a:extLst>
          </p:cNvPr>
          <p:cNvSpPr txBox="1"/>
          <p:nvPr/>
        </p:nvSpPr>
        <p:spPr>
          <a:xfrm>
            <a:off x="2542441" y="2462469"/>
            <a:ext cx="7318620" cy="2031325"/>
          </a:xfrm>
          <a:prstGeom prst="rect">
            <a:avLst/>
          </a:prstGeom>
          <a:noFill/>
        </p:spPr>
        <p:txBody>
          <a:bodyPr wrap="square" rtlCol="0">
            <a:spAutoFit/>
          </a:bodyPr>
          <a:lstStyle/>
          <a:p>
            <a:pPr algn="l"/>
            <a:r>
              <a:rPr lang="it-IT" dirty="0"/>
              <a:t>Oltre il 50% degli intervistati colloca la </a:t>
            </a:r>
            <a:r>
              <a:rPr lang="it-IT" dirty="0" err="1"/>
              <a:t>MaccaròLab</a:t>
            </a:r>
            <a:r>
              <a:rPr lang="it-IT" dirty="0"/>
              <a:t> in linea con l’offerta di un bistrot moderno, mentre il 19% è disposto a collocare la nostra offerta  in linea  ad una gastronomia di eccellenza. Il 30% invece ci paragona ad un fast </a:t>
            </a:r>
            <a:r>
              <a:rPr lang="it-IT" dirty="0" err="1"/>
              <a:t>food</a:t>
            </a:r>
            <a:r>
              <a:rPr lang="it-IT" dirty="0"/>
              <a:t> tradizionale; sarà importante trovare un modo per abbattere la diffidenza di questa fetta di consumatori. Molto positiva l’accoglienza alla proposta on the go, con il 66% degli intervistati che dichiara di preferire questa modalità al consumo a tavola tradizionale.</a:t>
            </a:r>
          </a:p>
        </p:txBody>
      </p:sp>
    </p:spTree>
    <p:extLst>
      <p:ext uri="{BB962C8B-B14F-4D97-AF65-F5344CB8AC3E}">
        <p14:creationId xmlns:p14="http://schemas.microsoft.com/office/powerpoint/2010/main" val="273979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5DF55-511E-D15C-D58E-8D2679DB53A1}"/>
              </a:ext>
            </a:extLst>
          </p:cNvPr>
          <p:cNvSpPr>
            <a:spLocks noGrp="1"/>
          </p:cNvSpPr>
          <p:nvPr>
            <p:ph type="ctrTitle"/>
          </p:nvPr>
        </p:nvSpPr>
        <p:spPr/>
        <p:txBody>
          <a:bodyPr/>
          <a:lstStyle/>
          <a:p>
            <a:r>
              <a:rPr lang="it-IT" dirty="0"/>
              <a:t>Differenziazione dalla concorrenza </a:t>
            </a:r>
          </a:p>
        </p:txBody>
      </p:sp>
      <p:pic>
        <p:nvPicPr>
          <p:cNvPr id="9218" name="Picture 2" descr="Grafico delle risposte di Moduli. Titolo della domanda: Saresti propenso a provare varianti non tradizionali (es. pasta integrale, ingredienti stagionali, versioni gourmet)? . Numero di risposte: 63 risposte.">
            <a:extLst>
              <a:ext uri="{FF2B5EF4-FFF2-40B4-BE49-F238E27FC236}">
                <a16:creationId xmlns:a16="http://schemas.microsoft.com/office/drawing/2014/main" id="{CC669A7F-15B4-80B2-0D1C-28B8F967F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461" y="1607753"/>
            <a:ext cx="4768828" cy="216273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7FC51CC-214D-2F3A-AF40-EB27D9FE39A9}"/>
              </a:ext>
            </a:extLst>
          </p:cNvPr>
          <p:cNvSpPr txBox="1"/>
          <p:nvPr/>
        </p:nvSpPr>
        <p:spPr>
          <a:xfrm>
            <a:off x="3273032" y="3495921"/>
            <a:ext cx="4851686" cy="1754326"/>
          </a:xfrm>
          <a:prstGeom prst="rect">
            <a:avLst/>
          </a:prstGeom>
          <a:noFill/>
        </p:spPr>
        <p:txBody>
          <a:bodyPr wrap="square" rtlCol="0">
            <a:spAutoFit/>
          </a:bodyPr>
          <a:lstStyle/>
          <a:p>
            <a:pPr algn="just"/>
            <a:r>
              <a:rPr lang="it-IT" dirty="0"/>
              <a:t>La proposta di varianti alternative da quelle tradizionali sembra essere una grande opportunità di mercato. Oltre il 90% degli intervistati ha mostrato interesse alla proposta di nuovi formati, l’86% a prescindere dalla qualità nutrizionale </a:t>
            </a:r>
          </a:p>
        </p:txBody>
      </p:sp>
    </p:spTree>
    <p:extLst>
      <p:ext uri="{BB962C8B-B14F-4D97-AF65-F5344CB8AC3E}">
        <p14:creationId xmlns:p14="http://schemas.microsoft.com/office/powerpoint/2010/main" val="105887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DB5792F-BDF6-8F52-B554-FD72DF347542}"/>
              </a:ext>
            </a:extLst>
          </p:cNvPr>
          <p:cNvSpPr txBox="1"/>
          <p:nvPr/>
        </p:nvSpPr>
        <p:spPr>
          <a:xfrm>
            <a:off x="6096000" y="1253452"/>
            <a:ext cx="4264670" cy="1754326"/>
          </a:xfrm>
          <a:prstGeom prst="rect">
            <a:avLst/>
          </a:prstGeom>
          <a:noFill/>
        </p:spPr>
        <p:txBody>
          <a:bodyPr wrap="square" rtlCol="0">
            <a:spAutoFit/>
          </a:bodyPr>
          <a:lstStyle/>
          <a:p>
            <a:pPr algn="just"/>
            <a:r>
              <a:rPr lang="it-IT" dirty="0"/>
              <a:t>Oltre il 60% degli intervistati ha mostrato un notevole interesse verso la realizzazione di packaging sostenibili, rivelando nella scelta di materiali biodegradabili una grande occasione di differenziazione per la nostra attività. </a:t>
            </a:r>
          </a:p>
        </p:txBody>
      </p:sp>
      <p:sp>
        <p:nvSpPr>
          <p:cNvPr id="7" name="CasellaDiTesto 6">
            <a:extLst>
              <a:ext uri="{FF2B5EF4-FFF2-40B4-BE49-F238E27FC236}">
                <a16:creationId xmlns:a16="http://schemas.microsoft.com/office/drawing/2014/main" id="{20CB3910-51E0-83FA-31AB-B807DBC0F79C}"/>
              </a:ext>
            </a:extLst>
          </p:cNvPr>
          <p:cNvSpPr txBox="1"/>
          <p:nvPr/>
        </p:nvSpPr>
        <p:spPr>
          <a:xfrm>
            <a:off x="1613047" y="3341275"/>
            <a:ext cx="4482953" cy="1477328"/>
          </a:xfrm>
          <a:prstGeom prst="rect">
            <a:avLst/>
          </a:prstGeom>
          <a:noFill/>
        </p:spPr>
        <p:txBody>
          <a:bodyPr wrap="square" rtlCol="0">
            <a:spAutoFit/>
          </a:bodyPr>
          <a:lstStyle/>
          <a:p>
            <a:pPr algn="just"/>
            <a:r>
              <a:rPr lang="it-IT" dirty="0"/>
              <a:t>L’interesse verso packaging curati esteticamente ha mostrato delle risposte meno nette e più diversificate, ma sembra comunque poter essere un elemento di differenziazione dell’offerta </a:t>
            </a:r>
          </a:p>
        </p:txBody>
      </p:sp>
      <p:pic>
        <p:nvPicPr>
          <p:cNvPr id="10242" name="Picture 2" descr="Grafico delle risposte di Moduli. Titolo della domanda: Quanta importanza dai alla scelta di materiali ecosostenibili per la produzione dei nostri packaging? . Numero di risposte: 63 risposte.">
            <a:extLst>
              <a:ext uri="{FF2B5EF4-FFF2-40B4-BE49-F238E27FC236}">
                <a16:creationId xmlns:a16="http://schemas.microsoft.com/office/drawing/2014/main" id="{CF66F238-93EF-EB29-8CB4-B38EA9093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30" y="919955"/>
            <a:ext cx="4524570" cy="2299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rafico delle risposte di Moduli. Titolo della domanda: Quanto il packaging curato, con grafiche originali e “Instagrammabili”, influisce sulla tua decisione di acquistare un prodotto?&#10;&#10;&#10;. Numero di risposte: 63 risposte.">
            <a:extLst>
              <a:ext uri="{FF2B5EF4-FFF2-40B4-BE49-F238E27FC236}">
                <a16:creationId xmlns:a16="http://schemas.microsoft.com/office/drawing/2014/main" id="{57455963-0E2E-F145-6482-25EE4565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19356"/>
            <a:ext cx="4264670" cy="193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50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FF632-74FC-6289-1FE8-EAB5822BB9E7}"/>
              </a:ext>
            </a:extLst>
          </p:cNvPr>
          <p:cNvSpPr>
            <a:spLocks noGrp="1"/>
          </p:cNvSpPr>
          <p:nvPr>
            <p:ph type="ctrTitle"/>
          </p:nvPr>
        </p:nvSpPr>
        <p:spPr>
          <a:xfrm>
            <a:off x="4935999" y="2962290"/>
            <a:ext cx="5008733" cy="1130569"/>
          </a:xfrm>
        </p:spPr>
        <p:txBody>
          <a:bodyPr/>
          <a:lstStyle/>
          <a:p>
            <a:r>
              <a:rPr lang="it-IT" dirty="0"/>
              <a:t>le nostre ricerche</a:t>
            </a:r>
          </a:p>
        </p:txBody>
      </p:sp>
      <p:sp>
        <p:nvSpPr>
          <p:cNvPr id="11" name="Fumetto: ovale 10">
            <a:extLst>
              <a:ext uri="{FF2B5EF4-FFF2-40B4-BE49-F238E27FC236}">
                <a16:creationId xmlns:a16="http://schemas.microsoft.com/office/drawing/2014/main" id="{A65C7041-1830-F401-6EE7-E09C48D55F5C}"/>
              </a:ext>
            </a:extLst>
          </p:cNvPr>
          <p:cNvSpPr/>
          <p:nvPr/>
        </p:nvSpPr>
        <p:spPr>
          <a:xfrm rot="904489">
            <a:off x="8018604" y="1030638"/>
            <a:ext cx="2989400" cy="1853539"/>
          </a:xfrm>
          <a:prstGeom prst="wedgeEllipseCallout">
            <a:avLst/>
          </a:prstGeom>
          <a:solidFill>
            <a:srgbClr val="2B375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Comprendere la collocazione della nostra offerta</a:t>
            </a:r>
          </a:p>
        </p:txBody>
      </p:sp>
      <p:sp>
        <p:nvSpPr>
          <p:cNvPr id="12" name="Fumetto: ovale 11">
            <a:extLst>
              <a:ext uri="{FF2B5EF4-FFF2-40B4-BE49-F238E27FC236}">
                <a16:creationId xmlns:a16="http://schemas.microsoft.com/office/drawing/2014/main" id="{9020AC9C-DAE8-F1C2-9663-AD12699CAA5B}"/>
              </a:ext>
            </a:extLst>
          </p:cNvPr>
          <p:cNvSpPr/>
          <p:nvPr/>
        </p:nvSpPr>
        <p:spPr>
          <a:xfrm rot="20939150">
            <a:off x="2687427" y="1121324"/>
            <a:ext cx="2802166" cy="1877712"/>
          </a:xfrm>
          <a:prstGeom prst="wedgeEllipseCallout">
            <a:avLst>
              <a:gd name="adj1" fmla="val 42138"/>
              <a:gd name="adj2" fmla="val 55548"/>
            </a:avLst>
          </a:prstGeom>
          <a:solidFill>
            <a:srgbClr val="2B375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Validazione della «Value </a:t>
            </a:r>
            <a:r>
              <a:rPr lang="it-IT" dirty="0" err="1"/>
              <a:t>Proposition</a:t>
            </a:r>
            <a:r>
              <a:rPr lang="it-IT" dirty="0"/>
              <a:t>»</a:t>
            </a:r>
          </a:p>
          <a:p>
            <a:pPr algn="ctr"/>
            <a:endParaRPr lang="it-IT" dirty="0"/>
          </a:p>
        </p:txBody>
      </p:sp>
      <p:sp>
        <p:nvSpPr>
          <p:cNvPr id="13" name="Fumetto: ovale 12">
            <a:extLst>
              <a:ext uri="{FF2B5EF4-FFF2-40B4-BE49-F238E27FC236}">
                <a16:creationId xmlns:a16="http://schemas.microsoft.com/office/drawing/2014/main" id="{5576C55B-3148-6AE3-723E-5A8A77B413E5}"/>
              </a:ext>
            </a:extLst>
          </p:cNvPr>
          <p:cNvSpPr/>
          <p:nvPr/>
        </p:nvSpPr>
        <p:spPr>
          <a:xfrm rot="904489">
            <a:off x="2847023" y="4004498"/>
            <a:ext cx="2804314" cy="1767890"/>
          </a:xfrm>
          <a:prstGeom prst="wedgeEllipseCallout">
            <a:avLst>
              <a:gd name="adj1" fmla="val 44760"/>
              <a:gd name="adj2" fmla="val -94642"/>
            </a:avLst>
          </a:prstGeom>
          <a:solidFill>
            <a:srgbClr val="2B375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Definire la disponibilità di spesa dei consumatori </a:t>
            </a:r>
          </a:p>
        </p:txBody>
      </p:sp>
      <p:sp>
        <p:nvSpPr>
          <p:cNvPr id="14" name="Fumetto: ovale 13">
            <a:extLst>
              <a:ext uri="{FF2B5EF4-FFF2-40B4-BE49-F238E27FC236}">
                <a16:creationId xmlns:a16="http://schemas.microsoft.com/office/drawing/2014/main" id="{0FC620D0-6AEB-F423-6184-D00273B05146}"/>
              </a:ext>
            </a:extLst>
          </p:cNvPr>
          <p:cNvSpPr/>
          <p:nvPr/>
        </p:nvSpPr>
        <p:spPr>
          <a:xfrm rot="578289">
            <a:off x="7961329" y="4126776"/>
            <a:ext cx="2914202" cy="1826369"/>
          </a:xfrm>
          <a:prstGeom prst="wedgeEllipseCallout">
            <a:avLst>
              <a:gd name="adj1" fmla="val -42982"/>
              <a:gd name="adj2" fmla="val -60215"/>
            </a:avLst>
          </a:prstGeom>
          <a:solidFill>
            <a:srgbClr val="2B375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Come ci differenziamo dalla concorrenza</a:t>
            </a:r>
          </a:p>
          <a:p>
            <a:pPr algn="ctr"/>
            <a:endParaRPr lang="it-IT" dirty="0"/>
          </a:p>
        </p:txBody>
      </p:sp>
    </p:spTree>
    <p:extLst>
      <p:ext uri="{BB962C8B-B14F-4D97-AF65-F5344CB8AC3E}">
        <p14:creationId xmlns:p14="http://schemas.microsoft.com/office/powerpoint/2010/main" val="194751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D345E-1ED5-83F7-84ED-D417D94393BC}"/>
              </a:ext>
            </a:extLst>
          </p:cNvPr>
          <p:cNvSpPr>
            <a:spLocks noGrp="1"/>
          </p:cNvSpPr>
          <p:nvPr>
            <p:ph type="ctrTitle"/>
          </p:nvPr>
        </p:nvSpPr>
        <p:spPr/>
        <p:txBody>
          <a:bodyPr/>
          <a:lstStyle/>
          <a:p>
            <a:r>
              <a:rPr lang="it-IT" dirty="0"/>
              <a:t>Profilo anagrafico</a:t>
            </a:r>
          </a:p>
        </p:txBody>
      </p:sp>
      <p:sp>
        <p:nvSpPr>
          <p:cNvPr id="7" name="CasellaDiTesto 6">
            <a:extLst>
              <a:ext uri="{FF2B5EF4-FFF2-40B4-BE49-F238E27FC236}">
                <a16:creationId xmlns:a16="http://schemas.microsoft.com/office/drawing/2014/main" id="{7B587BEE-B55E-5E1D-1DA8-36B355E4A15C}"/>
              </a:ext>
            </a:extLst>
          </p:cNvPr>
          <p:cNvSpPr txBox="1"/>
          <p:nvPr/>
        </p:nvSpPr>
        <p:spPr>
          <a:xfrm>
            <a:off x="5873045" y="1609896"/>
            <a:ext cx="4019891" cy="1200329"/>
          </a:xfrm>
          <a:prstGeom prst="rect">
            <a:avLst/>
          </a:prstGeom>
          <a:noFill/>
        </p:spPr>
        <p:txBody>
          <a:bodyPr wrap="square" rtlCol="0">
            <a:spAutoFit/>
          </a:bodyPr>
          <a:lstStyle/>
          <a:p>
            <a:pPr algn="l"/>
            <a:r>
              <a:rPr lang="it-IT" dirty="0"/>
              <a:t>Abbiamo intervistato un campione di 63 persone, con una prevalenza femminile, che rappresenta oltre il 60% degli intervistati</a:t>
            </a:r>
          </a:p>
        </p:txBody>
      </p:sp>
      <p:sp>
        <p:nvSpPr>
          <p:cNvPr id="8" name="CasellaDiTesto 7">
            <a:extLst>
              <a:ext uri="{FF2B5EF4-FFF2-40B4-BE49-F238E27FC236}">
                <a16:creationId xmlns:a16="http://schemas.microsoft.com/office/drawing/2014/main" id="{A73A5E63-E729-4DAD-06C5-4651FB1029C1}"/>
              </a:ext>
            </a:extLst>
          </p:cNvPr>
          <p:cNvSpPr txBox="1"/>
          <p:nvPr/>
        </p:nvSpPr>
        <p:spPr>
          <a:xfrm>
            <a:off x="2352711" y="2897431"/>
            <a:ext cx="3341882" cy="1477328"/>
          </a:xfrm>
          <a:prstGeom prst="rect">
            <a:avLst/>
          </a:prstGeom>
          <a:noFill/>
        </p:spPr>
        <p:txBody>
          <a:bodyPr wrap="square" rtlCol="0">
            <a:spAutoFit/>
          </a:bodyPr>
          <a:lstStyle/>
          <a:p>
            <a:pPr algn="l"/>
            <a:r>
              <a:rPr lang="it-IT" dirty="0"/>
              <a:t>L’età degli intervistati è tendenzialmente giovane, con prevalenza di ragazzi tra i 18 e i 25 anni e di giovani adulti tra i 25 e i 40 anni</a:t>
            </a:r>
          </a:p>
        </p:txBody>
      </p:sp>
      <p:sp>
        <p:nvSpPr>
          <p:cNvPr id="9" name="CasellaDiTesto 8">
            <a:extLst>
              <a:ext uri="{FF2B5EF4-FFF2-40B4-BE49-F238E27FC236}">
                <a16:creationId xmlns:a16="http://schemas.microsoft.com/office/drawing/2014/main" id="{662E67BD-6B6A-EF79-4CD3-AB3BC01E6A5F}"/>
              </a:ext>
            </a:extLst>
          </p:cNvPr>
          <p:cNvSpPr txBox="1"/>
          <p:nvPr/>
        </p:nvSpPr>
        <p:spPr>
          <a:xfrm>
            <a:off x="5716772" y="4400688"/>
            <a:ext cx="4176164" cy="646331"/>
          </a:xfrm>
          <a:prstGeom prst="rect">
            <a:avLst/>
          </a:prstGeom>
          <a:noFill/>
        </p:spPr>
        <p:txBody>
          <a:bodyPr wrap="square" rtlCol="0">
            <a:spAutoFit/>
          </a:bodyPr>
          <a:lstStyle/>
          <a:p>
            <a:pPr algn="l"/>
            <a:r>
              <a:rPr lang="it-IT" dirty="0"/>
              <a:t>Oltre il 50% degli intervistati è studente. Il 45% è lavoratore </a:t>
            </a:r>
          </a:p>
        </p:txBody>
      </p:sp>
      <p:pic>
        <p:nvPicPr>
          <p:cNvPr id="1028" name="Picture 4" descr="Grafico delle risposte di Moduli. Titolo della domanda: Genere. Numero di risposte: 63 risposte.">
            <a:extLst>
              <a:ext uri="{FF2B5EF4-FFF2-40B4-BE49-F238E27FC236}">
                <a16:creationId xmlns:a16="http://schemas.microsoft.com/office/drawing/2014/main" id="{AB168B69-AE1E-6D7F-FD78-BA0811E3D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869" y="1522689"/>
            <a:ext cx="3267724" cy="1374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fico delle risposte di Moduli. Titolo della domanda: Età. Numero di risposte: 63 risposte.">
            <a:extLst>
              <a:ext uri="{FF2B5EF4-FFF2-40B4-BE49-F238E27FC236}">
                <a16:creationId xmlns:a16="http://schemas.microsoft.com/office/drawing/2014/main" id="{1F450E92-6D35-452A-1C4D-A1132CA3D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94" y="2810225"/>
            <a:ext cx="3701956" cy="1557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co delle risposte di Moduli. Titolo della domanda: Occupazione . Numero di risposte: 63 risposte.">
            <a:extLst>
              <a:ext uri="{FF2B5EF4-FFF2-40B4-BE49-F238E27FC236}">
                <a16:creationId xmlns:a16="http://schemas.microsoft.com/office/drawing/2014/main" id="{D5C1B2B5-D81A-ED5D-9ED9-F4AC9E91C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356" y="4335374"/>
            <a:ext cx="3424238" cy="144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2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BA439F-02FC-56D5-C04D-DAA638F27B16}"/>
              </a:ext>
            </a:extLst>
          </p:cNvPr>
          <p:cNvSpPr>
            <a:spLocks noGrp="1"/>
          </p:cNvSpPr>
          <p:nvPr>
            <p:ph type="ctrTitle"/>
          </p:nvPr>
        </p:nvSpPr>
        <p:spPr/>
        <p:txBody>
          <a:bodyPr/>
          <a:lstStyle/>
          <a:p>
            <a:r>
              <a:rPr lang="it-IT" dirty="0"/>
              <a:t>Abitudini di consumo </a:t>
            </a:r>
          </a:p>
        </p:txBody>
      </p:sp>
      <p:sp>
        <p:nvSpPr>
          <p:cNvPr id="5" name="CasellaDiTesto 4">
            <a:extLst>
              <a:ext uri="{FF2B5EF4-FFF2-40B4-BE49-F238E27FC236}">
                <a16:creationId xmlns:a16="http://schemas.microsoft.com/office/drawing/2014/main" id="{87BA72B3-D349-EA05-8CD9-BEB4925D347E}"/>
              </a:ext>
            </a:extLst>
          </p:cNvPr>
          <p:cNvSpPr txBox="1"/>
          <p:nvPr/>
        </p:nvSpPr>
        <p:spPr>
          <a:xfrm>
            <a:off x="5179385" y="2514600"/>
            <a:ext cx="1828800" cy="1828800"/>
          </a:xfrm>
          <a:prstGeom prst="rect">
            <a:avLst/>
          </a:prstGeom>
          <a:noFill/>
        </p:spPr>
        <p:txBody>
          <a:bodyPr wrap="square" rtlCol="0">
            <a:spAutoFit/>
          </a:bodyPr>
          <a:lstStyle/>
          <a:p>
            <a:pPr algn="l"/>
            <a:endParaRPr lang="it-IT" dirty="0"/>
          </a:p>
        </p:txBody>
      </p:sp>
      <p:sp>
        <p:nvSpPr>
          <p:cNvPr id="6" name="CasellaDiTesto 5">
            <a:extLst>
              <a:ext uri="{FF2B5EF4-FFF2-40B4-BE49-F238E27FC236}">
                <a16:creationId xmlns:a16="http://schemas.microsoft.com/office/drawing/2014/main" id="{F279EE48-5CA6-21AA-5BE7-5359D45CBAA1}"/>
              </a:ext>
            </a:extLst>
          </p:cNvPr>
          <p:cNvSpPr txBox="1"/>
          <p:nvPr/>
        </p:nvSpPr>
        <p:spPr>
          <a:xfrm>
            <a:off x="1682952" y="3399285"/>
            <a:ext cx="4475744" cy="1754326"/>
          </a:xfrm>
          <a:prstGeom prst="rect">
            <a:avLst/>
          </a:prstGeom>
          <a:noFill/>
        </p:spPr>
        <p:txBody>
          <a:bodyPr wrap="square" rtlCol="0">
            <a:spAutoFit/>
          </a:bodyPr>
          <a:lstStyle/>
          <a:p>
            <a:pPr algn="l"/>
            <a:r>
              <a:rPr lang="it-IT" dirty="0"/>
              <a:t>Circa il 39% degli intervistati consuma la frittata di pasta a casa. Solo l’8% degli intervistati la consuma regolarmente come </a:t>
            </a:r>
            <a:r>
              <a:rPr lang="it-IT" dirty="0" err="1"/>
              <a:t>street</a:t>
            </a:r>
            <a:r>
              <a:rPr lang="it-IT" dirty="0"/>
              <a:t> </a:t>
            </a:r>
            <a:r>
              <a:rPr lang="it-IT" dirty="0" err="1"/>
              <a:t>food</a:t>
            </a:r>
            <a:r>
              <a:rPr lang="it-IT" dirty="0"/>
              <a:t>, un dato interessante perché potrebbe riflettere un vuoto dell’offerta attuale </a:t>
            </a:r>
          </a:p>
        </p:txBody>
      </p:sp>
      <p:sp>
        <p:nvSpPr>
          <p:cNvPr id="7" name="CasellaDiTesto 6">
            <a:extLst>
              <a:ext uri="{FF2B5EF4-FFF2-40B4-BE49-F238E27FC236}">
                <a16:creationId xmlns:a16="http://schemas.microsoft.com/office/drawing/2014/main" id="{379E92A2-8CF2-BF45-D25C-CCECC3890EB5}"/>
              </a:ext>
            </a:extLst>
          </p:cNvPr>
          <p:cNvSpPr txBox="1"/>
          <p:nvPr/>
        </p:nvSpPr>
        <p:spPr>
          <a:xfrm>
            <a:off x="6158696" y="1572417"/>
            <a:ext cx="4692184" cy="1477328"/>
          </a:xfrm>
          <a:prstGeom prst="rect">
            <a:avLst/>
          </a:prstGeom>
          <a:noFill/>
        </p:spPr>
        <p:txBody>
          <a:bodyPr wrap="square" rtlCol="0">
            <a:spAutoFit/>
          </a:bodyPr>
          <a:lstStyle/>
          <a:p>
            <a:pPr algn="l"/>
            <a:r>
              <a:rPr lang="it-IT" dirty="0"/>
              <a:t>Oltre il 60% degli intervistati dichiara di consumare pasti fuori casa 1-2 volte alla settimana. Il 30% almeno tre volte. Questi dati testimoniano il notevole  potenziale del mercato </a:t>
            </a:r>
          </a:p>
        </p:txBody>
      </p:sp>
      <p:pic>
        <p:nvPicPr>
          <p:cNvPr id="2050" name="Picture 2" descr="Grafico delle risposte di Moduli. Titolo della domanda: Frequenza di consumo pasti fuori casa (pranzo) . Numero di risposte: 63 risposte.">
            <a:extLst>
              <a:ext uri="{FF2B5EF4-FFF2-40B4-BE49-F238E27FC236}">
                <a16:creationId xmlns:a16="http://schemas.microsoft.com/office/drawing/2014/main" id="{D7C10582-8750-78E7-25B4-A3B96875D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952" y="1572417"/>
            <a:ext cx="4413048" cy="1856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fico delle risposte di Moduli. Titolo della domanda: Cosa cerchi solitamente in una pausa pranzo veloce? . Numero di risposte: 63 risposte.">
            <a:extLst>
              <a:ext uri="{FF2B5EF4-FFF2-40B4-BE49-F238E27FC236}">
                <a16:creationId xmlns:a16="http://schemas.microsoft.com/office/drawing/2014/main" id="{87719D27-7FEF-86E9-F9AB-A0033E73C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85" y="3399285"/>
            <a:ext cx="4410833" cy="185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67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CDD41-789C-30D5-F86D-CB19A9933C3F}"/>
              </a:ext>
            </a:extLst>
          </p:cNvPr>
          <p:cNvSpPr>
            <a:spLocks noGrp="1"/>
          </p:cNvSpPr>
          <p:nvPr>
            <p:ph type="ctrTitle"/>
          </p:nvPr>
        </p:nvSpPr>
        <p:spPr/>
        <p:txBody>
          <a:bodyPr/>
          <a:lstStyle/>
          <a:p>
            <a:r>
              <a:rPr lang="it-IT" dirty="0"/>
              <a:t>Validazione della proposta di valore </a:t>
            </a:r>
          </a:p>
        </p:txBody>
      </p:sp>
      <p:pic>
        <p:nvPicPr>
          <p:cNvPr id="3074" name="Picture 2" descr="Grafico delle risposte di Moduli. Titolo della domanda: Pensi che MaccaròLab aiuti a preservare la tradizione napoletana o che la stia snaturando? . Numero di risposte: 63 risposte.">
            <a:extLst>
              <a:ext uri="{FF2B5EF4-FFF2-40B4-BE49-F238E27FC236}">
                <a16:creationId xmlns:a16="http://schemas.microsoft.com/office/drawing/2014/main" id="{2F79F6FC-8B3B-A193-9373-83C07F75A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40" y="1608426"/>
            <a:ext cx="5351391" cy="2251347"/>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3E45A5A7-E0A8-DE6D-12A1-841DEE1E8273}"/>
              </a:ext>
            </a:extLst>
          </p:cNvPr>
          <p:cNvSpPr txBox="1"/>
          <p:nvPr/>
        </p:nvSpPr>
        <p:spPr>
          <a:xfrm>
            <a:off x="3133440" y="3611263"/>
            <a:ext cx="5351391" cy="1754326"/>
          </a:xfrm>
          <a:prstGeom prst="rect">
            <a:avLst/>
          </a:prstGeom>
          <a:noFill/>
        </p:spPr>
        <p:txBody>
          <a:bodyPr wrap="square" rtlCol="0">
            <a:spAutoFit/>
          </a:bodyPr>
          <a:lstStyle/>
          <a:p>
            <a:pPr algn="just"/>
            <a:r>
              <a:rPr lang="it-IT" dirty="0"/>
              <a:t>L’idea di coniugare la tradizione gastronomica Partenopea con un modello di ristorazione veloce e moderno è stata accolta molto bene. Oltre il 77% degli intervistati dichiara di percepire  questa offerta come un buon modo di valorizzare la tradizione culinaria Napoletana</a:t>
            </a:r>
          </a:p>
        </p:txBody>
      </p:sp>
    </p:spTree>
    <p:extLst>
      <p:ext uri="{BB962C8B-B14F-4D97-AF65-F5344CB8AC3E}">
        <p14:creationId xmlns:p14="http://schemas.microsoft.com/office/powerpoint/2010/main" val="74221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fico delle risposte di Moduli. Titolo della domanda: Quanto consideri &quot;innovativo&quot; l&amp;apos;abbinamento tra un piatto antico e un format veloce/ contemporaneo? . Numero di risposte: 63 risposte.">
            <a:extLst>
              <a:ext uri="{FF2B5EF4-FFF2-40B4-BE49-F238E27FC236}">
                <a16:creationId xmlns:a16="http://schemas.microsoft.com/office/drawing/2014/main" id="{DC661492-AF1B-D983-75B3-E3416FB41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53" y="1472920"/>
            <a:ext cx="4850915" cy="246525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53C3510-9F33-BB9F-9BD6-869BB10A5E94}"/>
              </a:ext>
            </a:extLst>
          </p:cNvPr>
          <p:cNvSpPr txBox="1"/>
          <p:nvPr/>
        </p:nvSpPr>
        <p:spPr>
          <a:xfrm>
            <a:off x="3664676" y="3659496"/>
            <a:ext cx="4939392" cy="1200329"/>
          </a:xfrm>
          <a:prstGeom prst="rect">
            <a:avLst/>
          </a:prstGeom>
          <a:noFill/>
        </p:spPr>
        <p:txBody>
          <a:bodyPr wrap="square" rtlCol="0">
            <a:spAutoFit/>
          </a:bodyPr>
          <a:lstStyle/>
          <a:p>
            <a:pPr algn="just"/>
            <a:r>
              <a:rPr lang="it-IT" dirty="0"/>
              <a:t>Allo stesso tempo, l’offerta di </a:t>
            </a:r>
            <a:r>
              <a:rPr lang="it-IT" dirty="0" err="1"/>
              <a:t>MaccaròLab</a:t>
            </a:r>
            <a:r>
              <a:rPr lang="it-IT" dirty="0"/>
              <a:t> viene percepita dal nostro campione  come una proposta innovativa, in grado di reinventare la tradizione  </a:t>
            </a:r>
          </a:p>
        </p:txBody>
      </p:sp>
    </p:spTree>
    <p:extLst>
      <p:ext uri="{BB962C8B-B14F-4D97-AF65-F5344CB8AC3E}">
        <p14:creationId xmlns:p14="http://schemas.microsoft.com/office/powerpoint/2010/main" val="218068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fico delle risposte di Moduli. Titolo della domanda: Cosa ti aspetteresti di trovare in un &quot;Laboratorio di frittate di pasta&quot; rispetto a una rosticceria classica? . Numero di risposte: 63 risposte.">
            <a:extLst>
              <a:ext uri="{FF2B5EF4-FFF2-40B4-BE49-F238E27FC236}">
                <a16:creationId xmlns:a16="http://schemas.microsoft.com/office/drawing/2014/main" id="{0E8A920A-FA2D-B9C2-5505-EBAF68CBA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869" y="4083179"/>
            <a:ext cx="4685211" cy="2381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fico delle risposte di Moduli. Titolo della domanda: Quanto è importante per te conoscere la provenienza degli ingredienti (es. Pasta di Gragnano, formaggi DOP) in un pasto veloce? . Numero di risposte: 63 risposte.">
            <a:extLst>
              <a:ext uri="{FF2B5EF4-FFF2-40B4-BE49-F238E27FC236}">
                <a16:creationId xmlns:a16="http://schemas.microsoft.com/office/drawing/2014/main" id="{4CA05BB0-1BEE-8C5A-F6BA-E2C3E134A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30" y="738053"/>
            <a:ext cx="4685213" cy="23810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D5E9601B-F962-EAD9-47C6-7E740E64AECA}"/>
              </a:ext>
            </a:extLst>
          </p:cNvPr>
          <p:cNvSpPr txBox="1"/>
          <p:nvPr/>
        </p:nvSpPr>
        <p:spPr>
          <a:xfrm>
            <a:off x="3891883" y="2782494"/>
            <a:ext cx="4408233" cy="1754326"/>
          </a:xfrm>
          <a:prstGeom prst="rect">
            <a:avLst/>
          </a:prstGeom>
          <a:noFill/>
        </p:spPr>
        <p:txBody>
          <a:bodyPr wrap="square" rtlCol="0">
            <a:spAutoFit/>
          </a:bodyPr>
          <a:lstStyle/>
          <a:p>
            <a:pPr algn="l"/>
            <a:r>
              <a:rPr lang="it-IT" dirty="0"/>
              <a:t>Effettivamente la proposta di valore proposta dal nostro locale sembra basarsi su basi solide. Il campione analizzato ha mostrato  particolare interesse alla qualità delle materie prime, così come alla trasparenza della filiera </a:t>
            </a:r>
          </a:p>
        </p:txBody>
      </p:sp>
    </p:spTree>
    <p:extLst>
      <p:ext uri="{BB962C8B-B14F-4D97-AF65-F5344CB8AC3E}">
        <p14:creationId xmlns:p14="http://schemas.microsoft.com/office/powerpoint/2010/main" val="19168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fico delle risposte di Moduli. Titolo della domanda: Ritieni che una frittata di pasta possa essere un pasto nutrizionalmente bilanciato? . Numero di risposte: 63 risposte.">
            <a:extLst>
              <a:ext uri="{FF2B5EF4-FFF2-40B4-BE49-F238E27FC236}">
                <a16:creationId xmlns:a16="http://schemas.microsoft.com/office/drawing/2014/main" id="{D8495C43-FCBD-5A34-9FFE-AD843C37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525" y="1192270"/>
            <a:ext cx="5738949" cy="241439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9F0A044-F737-FC20-3BDD-A42F3AD54E63}"/>
              </a:ext>
            </a:extLst>
          </p:cNvPr>
          <p:cNvSpPr txBox="1"/>
          <p:nvPr/>
        </p:nvSpPr>
        <p:spPr>
          <a:xfrm>
            <a:off x="3190684" y="3267030"/>
            <a:ext cx="5810629" cy="2031325"/>
          </a:xfrm>
          <a:prstGeom prst="rect">
            <a:avLst/>
          </a:prstGeom>
          <a:noFill/>
        </p:spPr>
        <p:txBody>
          <a:bodyPr wrap="square" rtlCol="0">
            <a:spAutoFit/>
          </a:bodyPr>
          <a:lstStyle/>
          <a:p>
            <a:pPr algn="just"/>
            <a:r>
              <a:rPr lang="it-IT" dirty="0"/>
              <a:t>Anche i dati sulla reputazione nutrizionale della frittata di pasta sono abbastanza confortanti. Il 48% degli intervistati ritiene la frittata di pasta un pasto bilanciato, mentre il 25 % ritiene che debba essere accompagnato con qualcos’altro. Trovare una risposta a questa esigenza potrebbe rappresentare un’importante opportunità per la nostra attività per ampliare la nostra quota di mercato.</a:t>
            </a:r>
          </a:p>
        </p:txBody>
      </p:sp>
    </p:spTree>
    <p:extLst>
      <p:ext uri="{BB962C8B-B14F-4D97-AF65-F5344CB8AC3E}">
        <p14:creationId xmlns:p14="http://schemas.microsoft.com/office/powerpoint/2010/main" val="353869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77C56-B34F-4937-636C-1AB9971FE349}"/>
              </a:ext>
            </a:extLst>
          </p:cNvPr>
          <p:cNvSpPr>
            <a:spLocks noGrp="1"/>
          </p:cNvSpPr>
          <p:nvPr>
            <p:ph type="ctrTitle"/>
          </p:nvPr>
        </p:nvSpPr>
        <p:spPr/>
        <p:txBody>
          <a:bodyPr/>
          <a:lstStyle/>
          <a:p>
            <a:r>
              <a:rPr lang="it-IT" dirty="0"/>
              <a:t>Disponibilità di spesa dei consumatori </a:t>
            </a:r>
          </a:p>
        </p:txBody>
      </p:sp>
      <p:pic>
        <p:nvPicPr>
          <p:cNvPr id="7170" name="Picture 2" descr="Grafico delle risposte di Moduli. Titolo della domanda: Qual è il prezzo massimo che saresti disposto a pagare per una frittata di pasta artigianale (porzione singola, 300g-500g) preparata al momento con ingredienti certificati? . Numero di risposte: 63 risposte.">
            <a:extLst>
              <a:ext uri="{FF2B5EF4-FFF2-40B4-BE49-F238E27FC236}">
                <a16:creationId xmlns:a16="http://schemas.microsoft.com/office/drawing/2014/main" id="{C4E62829-1B60-A3E5-CCC1-369E57ADA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00" y="1682761"/>
            <a:ext cx="4438047" cy="20127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fico delle risposte di Moduli. Titolo della domanda: Qual è il prezzo massimo che saresti disposto a pagare per una box degustazione di mini frittatine assortite (6 pezzi da 100 g ciascuno) preparata al momento con ingredienti certificati? . Numero di risposte: 63 risposte.">
            <a:extLst>
              <a:ext uri="{FF2B5EF4-FFF2-40B4-BE49-F238E27FC236}">
                <a16:creationId xmlns:a16="http://schemas.microsoft.com/office/drawing/2014/main" id="{670114EC-F6DD-4AAB-53FE-124DB8F3E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453" y="4046334"/>
            <a:ext cx="4438047" cy="201272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0B3F802-832A-D532-A330-B569ACBFC012}"/>
              </a:ext>
            </a:extLst>
          </p:cNvPr>
          <p:cNvSpPr txBox="1"/>
          <p:nvPr/>
        </p:nvSpPr>
        <p:spPr>
          <a:xfrm>
            <a:off x="3065523" y="2871761"/>
            <a:ext cx="6218366" cy="1477328"/>
          </a:xfrm>
          <a:prstGeom prst="rect">
            <a:avLst/>
          </a:prstGeom>
          <a:noFill/>
        </p:spPr>
        <p:txBody>
          <a:bodyPr wrap="square" rtlCol="0">
            <a:spAutoFit/>
          </a:bodyPr>
          <a:lstStyle/>
          <a:p>
            <a:pPr algn="l"/>
            <a:r>
              <a:rPr lang="it-IT" dirty="0"/>
              <a:t>Oltre il 60% dichiara di essere disposto a spendere dai 4 ai 6 euro per una frittatina di pasta classica, collocando il prezzo ideale per questo prodotto in una fascia economica. Il box di frittatine assortite, invece, sembra potersi collocare in una fascia di prezzo più alta, tra i 7 e i 10 euro</a:t>
            </a:r>
          </a:p>
        </p:txBody>
      </p:sp>
    </p:spTree>
    <p:extLst>
      <p:ext uri="{BB962C8B-B14F-4D97-AF65-F5344CB8AC3E}">
        <p14:creationId xmlns:p14="http://schemas.microsoft.com/office/powerpoint/2010/main" val="117578965"/>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60</TotalTime>
  <Words>591</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Calisto MT</vt:lpstr>
      <vt:lpstr>Univers Condensed</vt:lpstr>
      <vt:lpstr>ChronicleVTI</vt:lpstr>
      <vt:lpstr>Ricerca di mercato </vt:lpstr>
      <vt:lpstr>le nostre ricerche</vt:lpstr>
      <vt:lpstr>Profilo anagrafico</vt:lpstr>
      <vt:lpstr>Abitudini di consumo </vt:lpstr>
      <vt:lpstr>Validazione della proposta di valore </vt:lpstr>
      <vt:lpstr>Presentazione standard di PowerPoint</vt:lpstr>
      <vt:lpstr>Presentazione standard di PowerPoint</vt:lpstr>
      <vt:lpstr>Presentazione standard di PowerPoint</vt:lpstr>
      <vt:lpstr>Disponibilità di spesa dei consumatori </vt:lpstr>
      <vt:lpstr>Collocazione dell’offerta </vt:lpstr>
      <vt:lpstr>Differenziazione dalla concorrenza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Ricerca di mercato </dc:title>
  <dc:creator>MARCO RISPOLI</dc:creator>
  <cp:lastModifiedBy>Borreca, Daniele</cp:lastModifiedBy>
  <cp:revision>20</cp:revision>
  <dcterms:created xsi:type="dcterms:W3CDTF">2026-05-04T18:30:11Z</dcterms:created>
  <dcterms:modified xsi:type="dcterms:W3CDTF">2026-05-06T15:50:02Z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2026-05-04T18:30:11Z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03cd5e6e-527b-42c3-8242-ad460171ecd4</vt:lpwstr>
  </property>
  <property fmtid="{D5CDD505-2E9C-101B-9397-08002B2CF9AE}" pid="8" name="MSIP_Label_2ad0b24d-6422-44b0-b3de-abb3a9e8c81a_ContentBits">
    <vt:lpwstr>0</vt:lpwstr>
  </property>
  <property fmtid="{D5CDD505-2E9C-101B-9397-08002B2CF9AE}" pid="9" name="MSIP_Label_2ad0b24d-6422-44b0-b3de-abb3a9e8c81a_Tag">
    <vt:lpwstr>40, 3, 0, 1</vt:lpwstr>
  </property>
</Properties>
</file>